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35"/>
  </p:notesMasterIdLst>
  <p:sldIdLst>
    <p:sldId id="257" r:id="rId5"/>
    <p:sldId id="273" r:id="rId6"/>
    <p:sldId id="258" r:id="rId7"/>
    <p:sldId id="259" r:id="rId8"/>
    <p:sldId id="272" r:id="rId9"/>
    <p:sldId id="260" r:id="rId10"/>
    <p:sldId id="720" r:id="rId11"/>
    <p:sldId id="261" r:id="rId12"/>
    <p:sldId id="723" r:id="rId13"/>
    <p:sldId id="262" r:id="rId14"/>
    <p:sldId id="263" r:id="rId15"/>
    <p:sldId id="264" r:id="rId16"/>
    <p:sldId id="726" r:id="rId17"/>
    <p:sldId id="265" r:id="rId18"/>
    <p:sldId id="266" r:id="rId19"/>
    <p:sldId id="268" r:id="rId20"/>
    <p:sldId id="269" r:id="rId21"/>
    <p:sldId id="267" r:id="rId22"/>
    <p:sldId id="271" r:id="rId23"/>
    <p:sldId id="725" r:id="rId24"/>
    <p:sldId id="274" r:id="rId25"/>
    <p:sldId id="449" r:id="rId26"/>
    <p:sldId id="566" r:id="rId27"/>
    <p:sldId id="576" r:id="rId28"/>
    <p:sldId id="559" r:id="rId29"/>
    <p:sldId id="727" r:id="rId30"/>
    <p:sldId id="721" r:id="rId31"/>
    <p:sldId id="722" r:id="rId32"/>
    <p:sldId id="724" r:id="rId33"/>
    <p:sldId id="51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HEYNE" initials="R" lastIdx="6" clrIdx="0"/>
  <p:cmAuthor id="1" name="Microsoft Office User" initials="MOU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0000" autoAdjust="0"/>
    <p:restoredTop sz="92987"/>
  </p:normalViewPr>
  <p:slideViewPr>
    <p:cSldViewPr snapToGrid="0" snapToObjects="1">
      <p:cViewPr varScale="1">
        <p:scale>
          <a:sx n="58" d="100"/>
          <a:sy n="58" d="100"/>
        </p:scale>
        <p:origin x="336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5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Volumes\parkland%20growth-2\Breast%20milk%20analyzer\Spectrastar\Results\Mother's%20Milk%20110515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Volumes\parkland%20growth-2\Breast%20milk%20analyzer\Spectrastar\Results\Mother's%20Milk%20110515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Volumes\parkland%20growth-2\Breast%20milk%20analyzer\Spectrastar\Results\Mother's%20Milk%20110515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705818022747098E-2"/>
          <c:y val="0.12541666666666701"/>
          <c:w val="0.87562751531058602"/>
          <c:h val="0.74958333333333305"/>
        </c:manualLayout>
      </c:layout>
      <c:scatterChart>
        <c:scatterStyle val="lineMarker"/>
        <c:varyColors val="0"/>
        <c:ser>
          <c:idx val="0"/>
          <c:order val="0"/>
          <c:spPr>
            <a:ln w="317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'Mother''s Milk 110515.txt'!$AL$47:$AL$56</c:f>
              <c:numCache>
                <c:formatCode>General</c:formatCode>
                <c:ptCount val="10"/>
                <c:pt idx="0">
                  <c:v>1.1499999999999999</c:v>
                </c:pt>
                <c:pt idx="1">
                  <c:v>2.3199999999999981</c:v>
                </c:pt>
                <c:pt idx="2">
                  <c:v>1.68</c:v>
                </c:pt>
                <c:pt idx="3">
                  <c:v>1.86</c:v>
                </c:pt>
                <c:pt idx="4">
                  <c:v>5.83</c:v>
                </c:pt>
                <c:pt idx="5">
                  <c:v>1.27</c:v>
                </c:pt>
                <c:pt idx="6">
                  <c:v>2.8</c:v>
                </c:pt>
                <c:pt idx="7">
                  <c:v>4.6899999999999986</c:v>
                </c:pt>
                <c:pt idx="8">
                  <c:v>3.13</c:v>
                </c:pt>
                <c:pt idx="9">
                  <c:v>1.99</c:v>
                </c:pt>
              </c:numCache>
            </c:numRef>
          </c:xVal>
          <c:yVal>
            <c:numRef>
              <c:f>'Mother''s Milk 110515.txt'!$AM$47:$AM$56</c:f>
              <c:numCache>
                <c:formatCode>General</c:formatCode>
                <c:ptCount val="10"/>
                <c:pt idx="0">
                  <c:v>0.17</c:v>
                </c:pt>
                <c:pt idx="1">
                  <c:v>-0.31</c:v>
                </c:pt>
                <c:pt idx="2">
                  <c:v>-0.14000000000000001</c:v>
                </c:pt>
                <c:pt idx="3">
                  <c:v>0</c:v>
                </c:pt>
                <c:pt idx="4">
                  <c:v>-0.15</c:v>
                </c:pt>
                <c:pt idx="5">
                  <c:v>0.06</c:v>
                </c:pt>
                <c:pt idx="6">
                  <c:v>-0.1</c:v>
                </c:pt>
                <c:pt idx="7">
                  <c:v>0.2</c:v>
                </c:pt>
                <c:pt idx="8">
                  <c:v>0.2</c:v>
                </c:pt>
                <c:pt idx="9">
                  <c:v>7.0000000000000007E-2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303-2241-89B1-4704E10C95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440768"/>
        <c:axId val="43447040"/>
      </c:scatterChart>
      <c:valAx>
        <c:axId val="434407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447040"/>
        <c:crossesAt val="-0.4"/>
        <c:crossBetween val="midCat"/>
      </c:valAx>
      <c:valAx>
        <c:axId val="43447040"/>
        <c:scaling>
          <c:orientation val="minMax"/>
          <c:max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4407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317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'Mother''s Milk 110515.txt'!$AJ$47:$AJ$56</c:f>
              <c:numCache>
                <c:formatCode>General</c:formatCode>
                <c:ptCount val="10"/>
                <c:pt idx="0">
                  <c:v>7.52</c:v>
                </c:pt>
                <c:pt idx="1">
                  <c:v>7.6099999999999977</c:v>
                </c:pt>
                <c:pt idx="2">
                  <c:v>7.6099999999999977</c:v>
                </c:pt>
                <c:pt idx="3">
                  <c:v>7.6599999999999957</c:v>
                </c:pt>
                <c:pt idx="4">
                  <c:v>7.1099999999999994</c:v>
                </c:pt>
                <c:pt idx="5">
                  <c:v>7.57</c:v>
                </c:pt>
                <c:pt idx="6">
                  <c:v>7.72</c:v>
                </c:pt>
                <c:pt idx="7">
                  <c:v>7.38</c:v>
                </c:pt>
                <c:pt idx="8">
                  <c:v>7.56</c:v>
                </c:pt>
                <c:pt idx="9">
                  <c:v>7.3199999999999976</c:v>
                </c:pt>
              </c:numCache>
            </c:numRef>
          </c:xVal>
          <c:yVal>
            <c:numRef>
              <c:f>'Mother''s Milk 110515.txt'!$AK$47:$AK$56</c:f>
              <c:numCache>
                <c:formatCode>General</c:formatCode>
                <c:ptCount val="10"/>
                <c:pt idx="0">
                  <c:v>-0.09</c:v>
                </c:pt>
                <c:pt idx="1">
                  <c:v>0.05</c:v>
                </c:pt>
                <c:pt idx="2">
                  <c:v>-0.05</c:v>
                </c:pt>
                <c:pt idx="3">
                  <c:v>0.1</c:v>
                </c:pt>
                <c:pt idx="4">
                  <c:v>0.3</c:v>
                </c:pt>
                <c:pt idx="5">
                  <c:v>0.05</c:v>
                </c:pt>
                <c:pt idx="6">
                  <c:v>-0.24</c:v>
                </c:pt>
                <c:pt idx="7">
                  <c:v>-0.28999999999999998</c:v>
                </c:pt>
                <c:pt idx="8">
                  <c:v>-0.11</c:v>
                </c:pt>
                <c:pt idx="9">
                  <c:v>0.27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415-FC45-A7D1-016A60A7EC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504192"/>
        <c:axId val="45221760"/>
      </c:scatterChart>
      <c:valAx>
        <c:axId val="445041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21760"/>
        <c:crossesAt val="-0.4"/>
        <c:crossBetween val="midCat"/>
      </c:valAx>
      <c:valAx>
        <c:axId val="45221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0419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150262467192"/>
          <c:y val="0.116157407407407"/>
          <c:w val="0.853474846894138"/>
          <c:h val="0.74958333333333305"/>
        </c:manualLayout>
      </c:layout>
      <c:scatterChart>
        <c:scatterStyle val="lineMarker"/>
        <c:varyColors val="0"/>
        <c:ser>
          <c:idx val="0"/>
          <c:order val="0"/>
          <c:spPr>
            <a:ln w="317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'Mother''s Milk 110515.txt'!$AH$47:$AH$56</c:f>
              <c:numCache>
                <c:formatCode>General</c:formatCode>
                <c:ptCount val="10"/>
                <c:pt idx="0">
                  <c:v>0.77</c:v>
                </c:pt>
                <c:pt idx="1">
                  <c:v>0.74</c:v>
                </c:pt>
                <c:pt idx="2">
                  <c:v>0.86</c:v>
                </c:pt>
                <c:pt idx="3">
                  <c:v>0.72</c:v>
                </c:pt>
                <c:pt idx="4">
                  <c:v>1.1499999999999999</c:v>
                </c:pt>
                <c:pt idx="5">
                  <c:v>0.62</c:v>
                </c:pt>
                <c:pt idx="6">
                  <c:v>0.63</c:v>
                </c:pt>
                <c:pt idx="7">
                  <c:v>0.54</c:v>
                </c:pt>
                <c:pt idx="8">
                  <c:v>0.71</c:v>
                </c:pt>
                <c:pt idx="9">
                  <c:v>0.74</c:v>
                </c:pt>
              </c:numCache>
            </c:numRef>
          </c:xVal>
          <c:yVal>
            <c:numRef>
              <c:f>'Mother''s Milk 110515.txt'!$AI$47:$AI$56</c:f>
              <c:numCache>
                <c:formatCode>General</c:formatCode>
                <c:ptCount val="10"/>
                <c:pt idx="0">
                  <c:v>7.0000000000000007E-2</c:v>
                </c:pt>
                <c:pt idx="1">
                  <c:v>-0.09</c:v>
                </c:pt>
                <c:pt idx="2">
                  <c:v>-0.05</c:v>
                </c:pt>
                <c:pt idx="3">
                  <c:v>-0.05</c:v>
                </c:pt>
                <c:pt idx="4">
                  <c:v>-0.04</c:v>
                </c:pt>
                <c:pt idx="5">
                  <c:v>7.0000000000000007E-2</c:v>
                </c:pt>
                <c:pt idx="6">
                  <c:v>-0.09</c:v>
                </c:pt>
                <c:pt idx="7">
                  <c:v>0.02</c:v>
                </c:pt>
                <c:pt idx="8">
                  <c:v>0.11</c:v>
                </c:pt>
                <c:pt idx="9">
                  <c:v>0.05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4E7-2F4C-92CF-426F13661A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245568"/>
        <c:axId val="45247488"/>
      </c:scatterChart>
      <c:valAx>
        <c:axId val="45245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47488"/>
        <c:crossesAt val="-0.2"/>
        <c:crossBetween val="midCat"/>
      </c:valAx>
      <c:valAx>
        <c:axId val="45247488"/>
        <c:scaling>
          <c:orientation val="minMax"/>
          <c:min val="-0.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455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91658-8570-9C45-8AD6-1083640B8FEC}" type="datetimeFigureOut">
              <a:rPr lang="en-US" smtClean="0"/>
              <a:t>4/28/19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A0713-77C4-184B-8B95-21AAD052B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96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A0713-77C4-184B-8B95-21AAD052BD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98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A0713-77C4-184B-8B95-21AAD052BD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53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A0713-77C4-184B-8B95-21AAD052BD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66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A0713-77C4-184B-8B95-21AAD052BD9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887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A0713-77C4-184B-8B95-21AAD052BD9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624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A0713-77C4-184B-8B95-21AAD052BD9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72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3D380A-CB42-3A4A-8256-01690789113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089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3D380A-CB42-3A4A-8256-01690789113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56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8E99-2F44-344D-9034-BAE2544BF613}" type="datetimeFigureOut">
              <a:rPr lang="en-US" smtClean="0"/>
              <a:t>4/28/19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46D1-8C51-3F40-9584-514269AB0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078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8E99-2F44-344D-9034-BAE2544BF613}" type="datetimeFigureOut">
              <a:rPr lang="en-US" smtClean="0"/>
              <a:t>4/28/19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46D1-8C51-3F40-9584-514269AB0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8E99-2F44-344D-9034-BAE2544BF613}" type="datetimeFigureOut">
              <a:rPr lang="en-US" smtClean="0"/>
              <a:t>4/28/19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46D1-8C51-3F40-9584-514269AB0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747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8E99-2F44-344D-9034-BAE2544BF613}" type="datetimeFigureOut">
              <a:rPr lang="en-US" smtClean="0"/>
              <a:t>4/28/19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46D1-8C51-3F40-9584-514269AB0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07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8E99-2F44-344D-9034-BAE2544BF613}" type="datetimeFigureOut">
              <a:rPr lang="en-US" smtClean="0"/>
              <a:t>4/28/19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46D1-8C51-3F40-9584-514269AB0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68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8E99-2F44-344D-9034-BAE2544BF613}" type="datetimeFigureOut">
              <a:rPr lang="en-US" smtClean="0"/>
              <a:t>4/28/19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46D1-8C51-3F40-9584-514269AB0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97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8E99-2F44-344D-9034-BAE2544BF613}" type="datetimeFigureOut">
              <a:rPr lang="en-US" smtClean="0"/>
              <a:t>4/28/19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46D1-8C51-3F40-9584-514269AB0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439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8E99-2F44-344D-9034-BAE2544BF613}" type="datetimeFigureOut">
              <a:rPr lang="en-US" smtClean="0"/>
              <a:t>4/28/19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46D1-8C51-3F40-9584-514269AB0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22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8E99-2F44-344D-9034-BAE2544BF613}" type="datetimeFigureOut">
              <a:rPr lang="en-US" smtClean="0"/>
              <a:t>4/28/19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46D1-8C51-3F40-9584-514269AB0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568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8E99-2F44-344D-9034-BAE2544BF613}" type="datetimeFigureOut">
              <a:rPr lang="en-US" smtClean="0"/>
              <a:t>4/28/19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46D1-8C51-3F40-9584-514269AB0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89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8E99-2F44-344D-9034-BAE2544BF613}" type="datetimeFigureOut">
              <a:rPr lang="en-US" smtClean="0"/>
              <a:t>4/28/19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46D1-8C51-3F40-9584-514269AB0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76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B8E99-2F44-344D-9034-BAE2544BF613}" type="datetimeFigureOut">
              <a:rPr lang="en-US" smtClean="0"/>
              <a:t>4/28/19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346D1-8C51-3F40-9584-514269AB0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7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B5765-3933-5B43-988E-CB5C5FB2D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226" y="1011386"/>
            <a:ext cx="7886700" cy="203344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Optimizing Individual Nutrition </a:t>
            </a:r>
            <a:br>
              <a:rPr lang="en-US" sz="3600" b="1" dirty="0"/>
            </a:br>
            <a:r>
              <a:rPr lang="en-US" sz="3600" b="1" dirty="0"/>
              <a:t>in Preterm Infants: </a:t>
            </a:r>
            <a:br>
              <a:rPr lang="en-US" sz="3600" b="1" dirty="0"/>
            </a:br>
            <a:r>
              <a:rPr lang="en-US" sz="3600" b="1" dirty="0"/>
              <a:t>Randomized Clinical Trial (RCT)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CCCF9-55BD-314E-82CA-823379322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226" y="3446613"/>
            <a:ext cx="7886700" cy="31065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Luc P. Brion,</a:t>
            </a:r>
            <a:r>
              <a:rPr lang="en-US" b="1" baseline="30000" dirty="0"/>
              <a:t>1</a:t>
            </a:r>
            <a:r>
              <a:rPr lang="en-US" b="1" dirty="0"/>
              <a:t> Charles R. Rosenfeld,</a:t>
            </a:r>
            <a:r>
              <a:rPr lang="en-US" b="1" baseline="30000" dirty="0"/>
              <a:t>1</a:t>
            </a:r>
            <a:r>
              <a:rPr lang="en-US" b="1" dirty="0"/>
              <a:t> Roy Heyne,</a:t>
            </a:r>
            <a:r>
              <a:rPr lang="en-US" b="1" baseline="30000" dirty="0"/>
              <a:t>1</a:t>
            </a:r>
          </a:p>
          <a:p>
            <a:pPr marL="0" indent="0" algn="ctr">
              <a:buNone/>
            </a:pPr>
            <a:r>
              <a:rPr lang="en-US" b="1" dirty="0"/>
              <a:t> L. Steven Brown,</a:t>
            </a:r>
            <a:r>
              <a:rPr lang="en-US" b="1" baseline="30000" dirty="0"/>
              <a:t>2</a:t>
            </a:r>
            <a:r>
              <a:rPr lang="en-US" b="1" dirty="0"/>
              <a:t> Cheryl Lair,</a:t>
            </a:r>
            <a:r>
              <a:rPr lang="en-US" b="1" baseline="30000" dirty="0"/>
              <a:t>2</a:t>
            </a:r>
            <a:r>
              <a:rPr lang="en-US" b="1" dirty="0"/>
              <a:t> Maria Caraig</a:t>
            </a:r>
            <a:r>
              <a:rPr lang="en-US" b="1" baseline="30000" dirty="0"/>
              <a:t>1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baseline="30000" dirty="0"/>
              <a:t>1.</a:t>
            </a:r>
            <a:r>
              <a:rPr lang="en-US" b="1" dirty="0"/>
              <a:t> University of Texas Southwestern Medical Center </a:t>
            </a:r>
            <a:r>
              <a:rPr lang="en-US" b="1" baseline="30000" dirty="0"/>
              <a:t>2.</a:t>
            </a:r>
            <a:r>
              <a:rPr lang="en-US" b="1" dirty="0"/>
              <a:t> Parkland Health &amp; Hospital Systems</a:t>
            </a:r>
          </a:p>
          <a:p>
            <a:pPr marL="0" indent="0" algn="ctr">
              <a:buNone/>
            </a:pPr>
            <a:r>
              <a:rPr lang="en-US" b="1" dirty="0"/>
              <a:t>Dallas, TX</a:t>
            </a:r>
          </a:p>
        </p:txBody>
      </p:sp>
    </p:spTree>
    <p:extLst>
      <p:ext uri="{BB962C8B-B14F-4D97-AF65-F5344CB8AC3E}">
        <p14:creationId xmlns:p14="http://schemas.microsoft.com/office/powerpoint/2010/main" val="734490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0EB97-C660-5C43-A2AA-A01A19E7A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687" y="515963"/>
            <a:ext cx="8066756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Outcomes Measured at Endpoint </a:t>
            </a:r>
            <a:br>
              <a:rPr lang="en-US" sz="3600" b="1" dirty="0"/>
            </a:br>
            <a:r>
              <a:rPr lang="en-US" sz="3600" b="1" dirty="0"/>
              <a:t>(36 wks Postmenstrual Age or Discharge)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7B152-A0BF-D344-AC6A-DDD3C125E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645" y="2055027"/>
            <a:ext cx="7910839" cy="22333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Primary outcomes:</a:t>
            </a:r>
          </a:p>
          <a:p>
            <a:pPr lvl="1"/>
            <a:r>
              <a:rPr lang="en-US" b="1" dirty="0"/>
              <a:t>Weight gain velocity </a:t>
            </a:r>
            <a:r>
              <a:rPr lang="en-US" sz="2000" b="1" dirty="0"/>
              <a:t>(Patel) in gm x kg</a:t>
            </a:r>
            <a:r>
              <a:rPr lang="en-US" sz="2000" b="1" baseline="30000" dirty="0"/>
              <a:t>-1 </a:t>
            </a:r>
            <a:r>
              <a:rPr lang="en-US" sz="2000" b="1" dirty="0"/>
              <a:t>x day</a:t>
            </a:r>
            <a:r>
              <a:rPr lang="en-US" sz="2000" b="1" baseline="30000" dirty="0"/>
              <a:t>-1</a:t>
            </a:r>
          </a:p>
          <a:p>
            <a:endParaRPr lang="en-US" sz="2400" b="1" baseline="30000" dirty="0"/>
          </a:p>
          <a:p>
            <a:pPr lvl="1"/>
            <a:r>
              <a:rPr lang="en-US" b="1" dirty="0"/>
              <a:t>Linear growth velocity </a:t>
            </a:r>
            <a:r>
              <a:rPr lang="en-US" sz="2000" b="1" dirty="0"/>
              <a:t>in cm x week</a:t>
            </a:r>
            <a:r>
              <a:rPr lang="en-US" sz="2000" b="1" baseline="30000" dirty="0"/>
              <a:t>-1</a:t>
            </a:r>
          </a:p>
          <a:p>
            <a:pPr marL="457200" lvl="1" indent="0">
              <a:buNone/>
            </a:pPr>
            <a:r>
              <a:rPr lang="en-US" b="1" dirty="0"/>
              <a:t>	Assessed using validated methods (length board or 	caliper)</a:t>
            </a:r>
          </a:p>
          <a:p>
            <a:pPr marL="457200" lvl="1" indent="0">
              <a:buNone/>
            </a:pPr>
            <a:endParaRPr lang="en-US" b="1" baseline="30000" dirty="0"/>
          </a:p>
          <a:p>
            <a:pPr marL="0" indent="0">
              <a:buNone/>
            </a:pPr>
            <a:r>
              <a:rPr lang="en-US" b="1" dirty="0"/>
              <a:t>Secondary outcome:</a:t>
            </a:r>
          </a:p>
          <a:p>
            <a:pPr lvl="1"/>
            <a:r>
              <a:rPr lang="en-US" b="1" dirty="0"/>
              <a:t>Disproportionate growth</a:t>
            </a:r>
            <a:r>
              <a:rPr lang="en-US" sz="2000" b="1" dirty="0"/>
              <a:t>, defined as:</a:t>
            </a:r>
          </a:p>
          <a:p>
            <a:pPr marL="0" indent="0">
              <a:buNone/>
            </a:pPr>
            <a:r>
              <a:rPr lang="en-US" sz="2400" b="1" dirty="0"/>
              <a:t>           body mass index [BMI]&gt;90</a:t>
            </a:r>
            <a:r>
              <a:rPr lang="en-US" sz="2400" b="1" baseline="30000" dirty="0"/>
              <a:t>th</a:t>
            </a:r>
            <a:r>
              <a:rPr lang="en-US" sz="2400" b="1" dirty="0"/>
              <a:t> centile</a:t>
            </a:r>
          </a:p>
        </p:txBody>
      </p:sp>
    </p:spTree>
    <p:extLst>
      <p:ext uri="{BB962C8B-B14F-4D97-AF65-F5344CB8AC3E}">
        <p14:creationId xmlns:p14="http://schemas.microsoft.com/office/powerpoint/2010/main" val="401394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C28B8-96F3-7249-8D94-FFBB3937C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3215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Statistics and Sample 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D5FCE-E08D-1047-B925-EBE4D590F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6024"/>
            <a:ext cx="7886700" cy="542861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3000" b="1" dirty="0"/>
              <a:t>Continuous variables were analyzed using Student t-test, Mann-Whitney test, or analysis of variance adjusting for interaction of treatment and stratification.</a:t>
            </a:r>
            <a:endParaRPr lang="en-US" sz="3900" b="1" dirty="0"/>
          </a:p>
          <a:p>
            <a:pPr algn="just"/>
            <a:r>
              <a:rPr lang="en-US" sz="3000" b="1" dirty="0"/>
              <a:t>Sample size was calculated to yield:</a:t>
            </a:r>
            <a:r>
              <a:rPr lang="en-US" b="1" dirty="0"/>
              <a:t>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600" b="1" dirty="0"/>
              <a:t>80% power using 2-tailed Student t-test (alpha error 0.025) to detect an increase in weight gain velocity by </a:t>
            </a:r>
          </a:p>
          <a:p>
            <a:pPr marL="457200" lvl="1" indent="0" algn="just">
              <a:buNone/>
            </a:pPr>
            <a:r>
              <a:rPr lang="en-US" sz="2600" b="1" dirty="0"/>
              <a:t>       2 g</a:t>
            </a:r>
            <a:r>
              <a:rPr lang="en-US" sz="2600" b="1" baseline="30000" dirty="0"/>
              <a:t> </a:t>
            </a:r>
            <a:r>
              <a:rPr lang="en-US" sz="2600" b="1" dirty="0"/>
              <a:t>x kg</a:t>
            </a:r>
            <a:r>
              <a:rPr lang="en-US" sz="2600" b="1" baseline="30000" dirty="0"/>
              <a:t>-1</a:t>
            </a:r>
            <a:r>
              <a:rPr lang="en-US" sz="2600" b="1" dirty="0"/>
              <a:t> x</a:t>
            </a:r>
            <a:r>
              <a:rPr lang="en-US" sz="2600" b="1" baseline="30000" dirty="0"/>
              <a:t> </a:t>
            </a:r>
            <a:r>
              <a:rPr lang="en-US" sz="2600" b="1" dirty="0"/>
              <a:t>day</a:t>
            </a:r>
            <a:r>
              <a:rPr lang="en-US" sz="2600" b="1" baseline="30000" dirty="0"/>
              <a:t>-1</a:t>
            </a:r>
            <a:r>
              <a:rPr lang="en-US" sz="2600" b="1" dirty="0"/>
              <a:t> (standard deviation 3 g</a:t>
            </a:r>
            <a:r>
              <a:rPr lang="en-US" sz="2600" b="1" baseline="30000" dirty="0"/>
              <a:t> </a:t>
            </a:r>
            <a:r>
              <a:rPr lang="en-US" sz="2600" b="1" dirty="0"/>
              <a:t>x kg</a:t>
            </a:r>
            <a:r>
              <a:rPr lang="en-US" sz="2600" b="1" baseline="30000" dirty="0"/>
              <a:t>-1 </a:t>
            </a:r>
            <a:r>
              <a:rPr lang="en-US" sz="2600" b="1" dirty="0"/>
              <a:t>x day</a:t>
            </a:r>
            <a:r>
              <a:rPr lang="en-US" sz="2600" b="1" baseline="30000" dirty="0"/>
              <a:t>-1</a:t>
            </a:r>
            <a:r>
              <a:rPr lang="en-US" sz="2600" b="1" dirty="0"/>
              <a:t>) 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600" b="1" dirty="0"/>
              <a:t>95% power (alpha error 0.001) to detect an increase in length velocity by </a:t>
            </a:r>
          </a:p>
          <a:p>
            <a:pPr marL="457200" lvl="1" indent="0" algn="just">
              <a:buNone/>
            </a:pPr>
            <a:r>
              <a:rPr lang="en-US" sz="2600" b="1" dirty="0"/>
              <a:t>	 0.2 cm x week</a:t>
            </a:r>
            <a:r>
              <a:rPr lang="en-US" sz="2600" b="1" baseline="30000" dirty="0"/>
              <a:t>-1 </a:t>
            </a:r>
            <a:r>
              <a:rPr lang="en-US" sz="2600" b="1" dirty="0"/>
              <a:t>(standard deviation 0.2 cm x week</a:t>
            </a:r>
            <a:r>
              <a:rPr lang="en-US" sz="2600" b="1" baseline="30000" dirty="0"/>
              <a:t>-1</a:t>
            </a:r>
            <a:r>
              <a:rPr lang="en-US" sz="2600" b="1" dirty="0"/>
              <a:t>),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600" b="1" dirty="0"/>
              <a:t>taking into account clustering due to twins and multiples.</a:t>
            </a:r>
            <a:r>
              <a:rPr lang="en-US" b="1" dirty="0"/>
              <a:t> 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en-US" b="1" dirty="0"/>
          </a:p>
          <a:p>
            <a:pPr algn="just"/>
            <a:r>
              <a:rPr lang="en-US" sz="3000" b="1" dirty="0"/>
              <a:t>A sample size of 100 patients had &gt;80% power for both primary outcomes.  </a:t>
            </a:r>
          </a:p>
        </p:txBody>
      </p:sp>
    </p:spTree>
    <p:extLst>
      <p:ext uri="{BB962C8B-B14F-4D97-AF65-F5344CB8AC3E}">
        <p14:creationId xmlns:p14="http://schemas.microsoft.com/office/powerpoint/2010/main" val="137432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16BCB-BAF3-F947-A03C-EB59F0D5A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Approval and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5221F-F51E-104C-B5B6-FB74FB980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3000" b="1" dirty="0"/>
              <a:t>Registered at ClinicalTrials.gov NCT02372136</a:t>
            </a:r>
          </a:p>
          <a:p>
            <a:pPr algn="just"/>
            <a:r>
              <a:rPr lang="en-US" sz="3000" b="1" dirty="0"/>
              <a:t>Approved by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800" b="1" dirty="0"/>
              <a:t>The IRB of UT Southwestern Medical Center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800" b="1" dirty="0"/>
              <a:t>Parkland Health &amp; Hospital Systems</a:t>
            </a:r>
          </a:p>
          <a:p>
            <a:pPr algn="just"/>
            <a:r>
              <a:rPr lang="en-US" sz="3000" b="1" dirty="0"/>
              <a:t>Non-FDA approved NIRS device classified as low risk by the IRB</a:t>
            </a:r>
          </a:p>
          <a:p>
            <a:r>
              <a:rPr lang="en-US" sz="3000" b="1" dirty="0"/>
              <a:t>Data Safety Monitoring Committee reviewed predetermined adverse events (death, necrotizing enterocolitis, feeding intolerance, sepsis) every 6 mon.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79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488617" y="1215780"/>
            <a:ext cx="3138" cy="150371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Rectangle 93"/>
          <p:cNvSpPr>
            <a:spLocks noChangeArrowheads="1"/>
          </p:cNvSpPr>
          <p:nvPr/>
        </p:nvSpPr>
        <p:spPr bwMode="auto">
          <a:xfrm>
            <a:off x="3467172" y="635322"/>
            <a:ext cx="20574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Assessed for eligibility (n=293)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92"/>
          <p:cNvSpPr>
            <a:spLocks noChangeArrowheads="1"/>
          </p:cNvSpPr>
          <p:nvPr/>
        </p:nvSpPr>
        <p:spPr bwMode="auto">
          <a:xfrm>
            <a:off x="5740622" y="1284031"/>
            <a:ext cx="3113446" cy="106607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Excluded (n=173)</a:t>
            </a:r>
          </a:p>
          <a:p>
            <a:pPr marL="285750" marR="0" lvl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Not approached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(n= 63)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Refused (n= 110)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91"/>
          <p:cNvSpPr>
            <a:spLocks noChangeArrowheads="1"/>
          </p:cNvSpPr>
          <p:nvPr/>
        </p:nvSpPr>
        <p:spPr bwMode="auto">
          <a:xfrm>
            <a:off x="5573009" y="4152801"/>
            <a:ext cx="3091236" cy="204225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Weight: Analyzed (n=59)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 deaths before 36 weeks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Length: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Analyzed (n=</a:t>
            </a:r>
            <a:r>
              <a:rPr lang="en-US" altLang="en-US" b="1" dirty="0"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52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3 deaths before 36 weeks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Additional missing (n=7): </a:t>
            </a:r>
            <a:r>
              <a:rPr lang="en-US" altLang="en-US" b="1" dirty="0">
                <a:latin typeface="Arial" pitchFamily="34" charset="0"/>
                <a:cs typeface="Arial" pitchFamily="34" charset="0"/>
              </a:rPr>
              <a:t>in</a:t>
            </a:r>
            <a:r>
              <a:rPr lang="en-US" altLang="en-US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complete measurements</a:t>
            </a:r>
            <a:endParaRPr lang="en-US" altLang="en-US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ectangle 89"/>
          <p:cNvSpPr>
            <a:spLocks noChangeArrowheads="1"/>
          </p:cNvSpPr>
          <p:nvPr/>
        </p:nvSpPr>
        <p:spPr bwMode="auto">
          <a:xfrm>
            <a:off x="5573008" y="3034810"/>
            <a:ext cx="3091237" cy="88019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en-US" altLang="en-US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xperimental (n=62)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eceived allocated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intervention (=62)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Rectangle 87"/>
          <p:cNvSpPr>
            <a:spLocks noChangeArrowheads="1"/>
          </p:cNvSpPr>
          <p:nvPr/>
        </p:nvSpPr>
        <p:spPr bwMode="auto">
          <a:xfrm>
            <a:off x="177333" y="3034810"/>
            <a:ext cx="3091237" cy="90158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Control (n=58)</a:t>
            </a:r>
            <a:endParaRPr kumimoji="0" lang="en-US" altLang="en-US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Received allocated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intervention (n=58)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86"/>
          <p:cNvSpPr>
            <a:spLocks noChangeArrowheads="1"/>
          </p:cNvSpPr>
          <p:nvPr/>
        </p:nvSpPr>
        <p:spPr bwMode="auto">
          <a:xfrm>
            <a:off x="177333" y="4165478"/>
            <a:ext cx="3091237" cy="2029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Weight: Analyzed (n=57)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latin typeface="Arial" pitchFamily="34" charset="0"/>
                <a:cs typeface="Arial" pitchFamily="34" charset="0"/>
              </a:rPr>
              <a:t>1 death before 36 weeks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b="1" dirty="0"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itchFamily="34" charset="0"/>
                <a:cs typeface="Arial" pitchFamily="34" charset="0"/>
              </a:rPr>
              <a:t>Length: Analyzed (n=55)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itchFamily="34" charset="0"/>
                <a:cs typeface="Arial" pitchFamily="34" charset="0"/>
              </a:rPr>
              <a:t>1 death before 36 weeks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Additional</a:t>
            </a:r>
            <a:r>
              <a:rPr kumimoji="0" lang="en-US" altLang="en-US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missing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(n=2): </a:t>
            </a:r>
            <a:r>
              <a:rPr lang="en-US" altLang="en-US" b="1" dirty="0">
                <a:latin typeface="Arial" pitchFamily="34" charset="0"/>
                <a:cs typeface="Arial" pitchFamily="34" charset="0"/>
              </a:rPr>
              <a:t>in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complete measurements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AutoShape 78"/>
          <p:cNvSpPr>
            <a:spLocks noChangeArrowheads="1"/>
          </p:cNvSpPr>
          <p:nvPr/>
        </p:nvSpPr>
        <p:spPr bwMode="auto">
          <a:xfrm>
            <a:off x="3802816" y="3425182"/>
            <a:ext cx="1371600" cy="342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Allocation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AutoShape 77"/>
          <p:cNvSpPr>
            <a:spLocks noChangeArrowheads="1"/>
          </p:cNvSpPr>
          <p:nvPr/>
        </p:nvSpPr>
        <p:spPr bwMode="auto">
          <a:xfrm>
            <a:off x="3733800" y="4556761"/>
            <a:ext cx="1440616" cy="14097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36 weeks or Discharge </a:t>
            </a:r>
            <a:r>
              <a:rPr kumimoji="0" lang="en-US" altLang="en-US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AutoShape 75"/>
          <p:cNvSpPr>
            <a:spLocks noChangeArrowheads="1"/>
          </p:cNvSpPr>
          <p:nvPr/>
        </p:nvSpPr>
        <p:spPr bwMode="auto">
          <a:xfrm>
            <a:off x="3674986" y="1462580"/>
            <a:ext cx="1633538" cy="342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Enrollment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Rectangle 73"/>
          <p:cNvSpPr>
            <a:spLocks noChangeArrowheads="1"/>
          </p:cNvSpPr>
          <p:nvPr/>
        </p:nvSpPr>
        <p:spPr bwMode="auto">
          <a:xfrm>
            <a:off x="3654973" y="2121581"/>
            <a:ext cx="1667287" cy="6188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Randomized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(n=120)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ectangle 94"/>
          <p:cNvSpPr>
            <a:spLocks noChangeArrowheads="1"/>
          </p:cNvSpPr>
          <p:nvPr/>
        </p:nvSpPr>
        <p:spPr bwMode="auto">
          <a:xfrm>
            <a:off x="1542965" y="-94565"/>
            <a:ext cx="605806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Consort Flow Diagram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Rectangle 95"/>
          <p:cNvSpPr>
            <a:spLocks noChangeArrowheads="1"/>
          </p:cNvSpPr>
          <p:nvPr/>
        </p:nvSpPr>
        <p:spPr bwMode="auto">
          <a:xfrm>
            <a:off x="0" y="358790"/>
            <a:ext cx="56938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7B6EA2B-4AB5-3F4B-B9AA-6857E9BCD73E}"/>
              </a:ext>
            </a:extLst>
          </p:cNvPr>
          <p:cNvCxnSpPr>
            <a:cxnSpLocks/>
            <a:stCxn id="70" idx="3"/>
          </p:cNvCxnSpPr>
          <p:nvPr/>
        </p:nvCxnSpPr>
        <p:spPr>
          <a:xfrm>
            <a:off x="5308524" y="1634030"/>
            <a:ext cx="432097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2" idx="2"/>
            <a:endCxn id="58" idx="0"/>
          </p:cNvCxnSpPr>
          <p:nvPr/>
        </p:nvCxnSpPr>
        <p:spPr>
          <a:xfrm flipH="1">
            <a:off x="1722952" y="2740480"/>
            <a:ext cx="2765665" cy="29433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2" idx="2"/>
            <a:endCxn id="56" idx="0"/>
          </p:cNvCxnSpPr>
          <p:nvPr/>
        </p:nvCxnSpPr>
        <p:spPr>
          <a:xfrm>
            <a:off x="4488617" y="2740480"/>
            <a:ext cx="2630010" cy="29433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6" idx="2"/>
            <a:endCxn id="54" idx="0"/>
          </p:cNvCxnSpPr>
          <p:nvPr/>
        </p:nvCxnSpPr>
        <p:spPr>
          <a:xfrm>
            <a:off x="7118627" y="3915002"/>
            <a:ext cx="0" cy="23779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8" idx="2"/>
            <a:endCxn id="59" idx="0"/>
          </p:cNvCxnSpPr>
          <p:nvPr/>
        </p:nvCxnSpPr>
        <p:spPr>
          <a:xfrm>
            <a:off x="1722952" y="3936395"/>
            <a:ext cx="0" cy="22908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412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58" grpId="0" animBg="1"/>
      <p:bldP spid="59" grpId="0" animBg="1"/>
      <p:bldP spid="67" grpId="0" animBg="1"/>
      <p:bldP spid="68" grpId="0" animBg="1"/>
      <p:bldP spid="7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68B2B-91D9-524B-A46F-26153007A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82168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Baseline Neonatal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/>
              <a:t>Characteristics</a:t>
            </a:r>
            <a:endParaRPr lang="en-US" sz="36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AE4AEB9-3124-9A47-A6DD-1122FDDC66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800812"/>
              </p:ext>
            </p:extLst>
          </p:nvPr>
        </p:nvGraphicFramePr>
        <p:xfrm>
          <a:off x="148438" y="648499"/>
          <a:ext cx="8847123" cy="59173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197877">
                  <a:extLst>
                    <a:ext uri="{9D8B030D-6E8A-4147-A177-3AD203B41FA5}">
                      <a16:colId xmlns:a16="http://schemas.microsoft.com/office/drawing/2014/main" val="968017182"/>
                    </a:ext>
                  </a:extLst>
                </a:gridCol>
                <a:gridCol w="1840766">
                  <a:extLst>
                    <a:ext uri="{9D8B030D-6E8A-4147-A177-3AD203B41FA5}">
                      <a16:colId xmlns:a16="http://schemas.microsoft.com/office/drawing/2014/main" val="1894950820"/>
                    </a:ext>
                  </a:extLst>
                </a:gridCol>
                <a:gridCol w="1840766">
                  <a:extLst>
                    <a:ext uri="{9D8B030D-6E8A-4147-A177-3AD203B41FA5}">
                      <a16:colId xmlns:a16="http://schemas.microsoft.com/office/drawing/2014/main" val="451000559"/>
                    </a:ext>
                  </a:extLst>
                </a:gridCol>
                <a:gridCol w="967714">
                  <a:extLst>
                    <a:ext uri="{9D8B030D-6E8A-4147-A177-3AD203B41FA5}">
                      <a16:colId xmlns:a16="http://schemas.microsoft.com/office/drawing/2014/main" val="2245984423"/>
                    </a:ext>
                  </a:extLst>
                </a:gridCol>
              </a:tblGrid>
              <a:tr h="3472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Variable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Controls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(n=58)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Experimental (n=62)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effectLst/>
                        </a:rPr>
                        <a:t>P</a:t>
                      </a:r>
                      <a:endParaRPr lang="en-US" sz="18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extLst>
                  <a:ext uri="{0D108BD9-81ED-4DB2-BD59-A6C34878D82A}">
                    <a16:rowId xmlns:a16="http://schemas.microsoft.com/office/drawing/2014/main" val="256402094"/>
                  </a:ext>
                </a:extLst>
              </a:tr>
              <a:tr h="3169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Gestational age (wks)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28 ± 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28 ± 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0.49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extLst>
                  <a:ext uri="{0D108BD9-81ED-4DB2-BD59-A6C34878D82A}">
                    <a16:rowId xmlns:a16="http://schemas.microsoft.com/office/drawing/2014/main" val="2805041087"/>
                  </a:ext>
                </a:extLst>
              </a:tr>
              <a:tr h="2870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Female (%)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33 (57)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31 (50)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0.45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extLst>
                  <a:ext uri="{0D108BD9-81ED-4DB2-BD59-A6C34878D82A}">
                    <a16:rowId xmlns:a16="http://schemas.microsoft.com/office/drawing/2014/main" val="2813510893"/>
                  </a:ext>
                </a:extLst>
              </a:tr>
              <a:tr h="10371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Strata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  23-28 weeks GA AGA or LGA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  23-28 weeks GA SGA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  29-34 weeks SGA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41 (71)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4 (7)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13 (22)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46 (75)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3 (5)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12 (20)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0.82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extLst>
                  <a:ext uri="{0D108BD9-81ED-4DB2-BD59-A6C34878D82A}">
                    <a16:rowId xmlns:a16="http://schemas.microsoft.com/office/drawing/2014/main" val="2959875899"/>
                  </a:ext>
                </a:extLst>
              </a:tr>
              <a:tr h="12963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Race/ethnicity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   Hispanic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   Non-Hispanic African-American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   Non-Hispanic White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   Other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39 (67)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27 (29)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 (2)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 (2)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41 (66)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17 (27)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4 (7)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0 (0)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0.44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extLst>
                  <a:ext uri="{0D108BD9-81ED-4DB2-BD59-A6C34878D82A}">
                    <a16:rowId xmlns:a16="http://schemas.microsoft.com/office/drawing/2014/main" val="1109433348"/>
                  </a:ext>
                </a:extLst>
              </a:tr>
              <a:tr h="2519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Birth weight (grams)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1034 ± 294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1024 ± 304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0.84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extLst>
                  <a:ext uri="{0D108BD9-81ED-4DB2-BD59-A6C34878D82A}">
                    <a16:rowId xmlns:a16="http://schemas.microsoft.com/office/drawing/2014/main" val="2012029955"/>
                  </a:ext>
                </a:extLst>
              </a:tr>
              <a:tr h="2804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Birth Length (cm)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35.5 ± 3.4 (n=57)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35.6 ± 3.6 (n=59)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0.84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extLst>
                  <a:ext uri="{0D108BD9-81ED-4DB2-BD59-A6C34878D82A}">
                    <a16:rowId xmlns:a16="http://schemas.microsoft.com/office/drawing/2014/main" val="729741635"/>
                  </a:ext>
                </a:extLst>
              </a:tr>
              <a:tr h="2965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Fronto-occipital circumference  (FOC) (cm)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24.9 ± 2.5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24.7 ± 2.4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0.72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extLst>
                  <a:ext uri="{0D108BD9-81ED-4DB2-BD59-A6C34878D82A}">
                    <a16:rowId xmlns:a16="http://schemas.microsoft.com/office/drawing/2014/main" val="444211433"/>
                  </a:ext>
                </a:extLst>
              </a:tr>
              <a:tr h="3472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Body Mass Index (BMI) (kg x m</a:t>
                      </a:r>
                      <a:r>
                        <a:rPr lang="en-US" sz="1800" b="1" baseline="30000" dirty="0">
                          <a:effectLst/>
                        </a:rPr>
                        <a:t>-2</a:t>
                      </a:r>
                      <a:r>
                        <a:rPr lang="en-US" sz="1800" b="1" dirty="0">
                          <a:effectLst/>
                        </a:rPr>
                        <a:t>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7.9 ± 1.0 (n=57)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8.0 ± 1.0 (n=59)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0.81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extLst>
                  <a:ext uri="{0D108BD9-81ED-4DB2-BD59-A6C34878D82A}">
                    <a16:rowId xmlns:a16="http://schemas.microsoft.com/office/drawing/2014/main" val="1486443144"/>
                  </a:ext>
                </a:extLst>
              </a:tr>
              <a:tr h="2433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Antenatal steroids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53 (91)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53 (86)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0.32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extLst>
                  <a:ext uri="{0D108BD9-81ED-4DB2-BD59-A6C34878D82A}">
                    <a16:rowId xmlns:a16="http://schemas.microsoft.com/office/drawing/2014/main" val="1174887274"/>
                  </a:ext>
                </a:extLst>
              </a:tr>
              <a:tr h="2696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Pregnancy-induced hypertension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24 (41)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22 (36)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0.51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extLst>
                  <a:ext uri="{0D108BD9-81ED-4DB2-BD59-A6C34878D82A}">
                    <a16:rowId xmlns:a16="http://schemas.microsoft.com/office/drawing/2014/main" val="1414769239"/>
                  </a:ext>
                </a:extLst>
              </a:tr>
              <a:tr h="2503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Maternal diabetes mellitus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10 (17)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5 (8)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0.13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extLst>
                  <a:ext uri="{0D108BD9-81ED-4DB2-BD59-A6C34878D82A}">
                    <a16:rowId xmlns:a16="http://schemas.microsoft.com/office/drawing/2014/main" val="284039331"/>
                  </a:ext>
                </a:extLst>
              </a:tr>
              <a:tr h="2516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Congenital anomaly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11 (19)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7 (11)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0.24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/>
                </a:tc>
                <a:extLst>
                  <a:ext uri="{0D108BD9-81ED-4DB2-BD59-A6C34878D82A}">
                    <a16:rowId xmlns:a16="http://schemas.microsoft.com/office/drawing/2014/main" val="3840196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7792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ACA22-FBEF-E944-868A-5A3232779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35" y="119780"/>
            <a:ext cx="8563589" cy="824117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Growth Assessment at Endpoint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10642B-DB78-4643-B006-51683505F868}"/>
              </a:ext>
            </a:extLst>
          </p:cNvPr>
          <p:cNvSpPr txBox="1"/>
          <p:nvPr/>
        </p:nvSpPr>
        <p:spPr>
          <a:xfrm>
            <a:off x="244693" y="6472467"/>
            <a:ext cx="2887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** adjusted for stratification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F58359D-BB25-014E-A6E8-0F6D4BBCEC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180964"/>
              </p:ext>
            </p:extLst>
          </p:nvPr>
        </p:nvGraphicFramePr>
        <p:xfrm>
          <a:off x="244693" y="943897"/>
          <a:ext cx="8563587" cy="541389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72830">
                  <a:extLst>
                    <a:ext uri="{9D8B030D-6E8A-4147-A177-3AD203B41FA5}">
                      <a16:colId xmlns:a16="http://schemas.microsoft.com/office/drawing/2014/main" val="606284309"/>
                    </a:ext>
                  </a:extLst>
                </a:gridCol>
                <a:gridCol w="1902334">
                  <a:extLst>
                    <a:ext uri="{9D8B030D-6E8A-4147-A177-3AD203B41FA5}">
                      <a16:colId xmlns:a16="http://schemas.microsoft.com/office/drawing/2014/main" val="745009314"/>
                    </a:ext>
                  </a:extLst>
                </a:gridCol>
                <a:gridCol w="1992923">
                  <a:extLst>
                    <a:ext uri="{9D8B030D-6E8A-4147-A177-3AD203B41FA5}">
                      <a16:colId xmlns:a16="http://schemas.microsoft.com/office/drawing/2014/main" val="4085278903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2716924511"/>
                    </a:ext>
                  </a:extLst>
                </a:gridCol>
                <a:gridCol w="1241131">
                  <a:extLst>
                    <a:ext uri="{9D8B030D-6E8A-4147-A177-3AD203B41FA5}">
                      <a16:colId xmlns:a16="http://schemas.microsoft.com/office/drawing/2014/main" val="1728048252"/>
                    </a:ext>
                  </a:extLst>
                </a:gridCol>
              </a:tblGrid>
              <a:tr h="6685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Variable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Controls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Experimental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effectLst/>
                        </a:rPr>
                        <a:t>P</a:t>
                      </a:r>
                      <a:r>
                        <a:rPr lang="en-US" sz="1800" b="1" dirty="0">
                          <a:effectLst/>
                        </a:rPr>
                        <a:t> unadjusted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effectLst/>
                        </a:rPr>
                        <a:t>P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adjusted **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extLst>
                  <a:ext uri="{0D108BD9-81ED-4DB2-BD59-A6C34878D82A}">
                    <a16:rowId xmlns:a16="http://schemas.microsoft.com/office/drawing/2014/main" val="1199834092"/>
                  </a:ext>
                </a:extLst>
              </a:tr>
              <a:tr h="5361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Weight gain velocity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(g x kg</a:t>
                      </a:r>
                      <a:r>
                        <a:rPr lang="en-US" sz="1800" b="1" baseline="30000" dirty="0">
                          <a:effectLst/>
                        </a:rPr>
                        <a:t>-1 </a:t>
                      </a:r>
                      <a:r>
                        <a:rPr lang="en-US" sz="1800" b="1" dirty="0">
                          <a:effectLst/>
                        </a:rPr>
                        <a:t>x day</a:t>
                      </a:r>
                      <a:r>
                        <a:rPr lang="en-US" sz="1800" b="1" baseline="30000" dirty="0">
                          <a:effectLst/>
                        </a:rPr>
                        <a:t>-1</a:t>
                      </a:r>
                      <a:r>
                        <a:rPr lang="en-US" sz="1800" b="1" dirty="0">
                          <a:effectLst/>
                        </a:rPr>
                        <a:t>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13.1 ± 2.1 (n=57)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13.0 ± 2.6 (n=59)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0.87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0.24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773070"/>
                  </a:ext>
                </a:extLst>
              </a:tr>
              <a:tr h="5361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Linear growth velocity (cm x week</a:t>
                      </a:r>
                      <a:r>
                        <a:rPr lang="en-US" sz="1800" b="1" baseline="30000" dirty="0">
                          <a:effectLst/>
                        </a:rPr>
                        <a:t>-1</a:t>
                      </a:r>
                      <a:r>
                        <a:rPr lang="en-US" sz="1800" b="1" dirty="0">
                          <a:effectLst/>
                        </a:rPr>
                        <a:t>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0.9 ± 0.2 (n=55)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0.9 ± 0.2 (n=52)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0.90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0.10 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907552"/>
                  </a:ext>
                </a:extLst>
              </a:tr>
              <a:tr h="3220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BMI &gt; 90</a:t>
                      </a:r>
                      <a:r>
                        <a:rPr lang="en-US" sz="1800" b="1" baseline="30000" dirty="0">
                          <a:effectLst/>
                        </a:rPr>
                        <a:t>th</a:t>
                      </a:r>
                      <a:r>
                        <a:rPr lang="en-US" sz="1800" b="1" dirty="0">
                          <a:effectLst/>
                        </a:rPr>
                        <a:t> centile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 (2) (n=55)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 (2)     (n=53)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1.00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1.00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492477"/>
                  </a:ext>
                </a:extLst>
              </a:tr>
              <a:tr h="4157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Weight (grams)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2121 ± 420 (n=57)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2157 ± 394 (n=59)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0.63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0.75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extLst>
                  <a:ext uri="{0D108BD9-81ED-4DB2-BD59-A6C34878D82A}">
                    <a16:rowId xmlns:a16="http://schemas.microsoft.com/office/drawing/2014/main" val="685254165"/>
                  </a:ext>
                </a:extLst>
              </a:tr>
              <a:tr h="4157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Weight Z-score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-1.2 ± 0.8 (n=55)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-1.0 ± 0.9 (n=58)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0.45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0.64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extLst>
                  <a:ext uri="{0D108BD9-81ED-4DB2-BD59-A6C34878D82A}">
                    <a16:rowId xmlns:a16="http://schemas.microsoft.com/office/drawing/2014/main" val="540212645"/>
                  </a:ext>
                </a:extLst>
              </a:tr>
              <a:tr h="4157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Length (cm)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42.8 ± 2.9 (n=55)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43.0 ± 2.4 (n=55)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0.69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0.60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extLst>
                  <a:ext uri="{0D108BD9-81ED-4DB2-BD59-A6C34878D82A}">
                    <a16:rowId xmlns:a16="http://schemas.microsoft.com/office/drawing/2014/main" val="3314163047"/>
                  </a:ext>
                </a:extLst>
              </a:tr>
              <a:tr h="4157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Length Z-score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-1.6 ± 0.9 (n=53)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-1.5 ± 0.8 (n=55)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0.80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0.63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extLst>
                  <a:ext uri="{0D108BD9-81ED-4DB2-BD59-A6C34878D82A}">
                    <a16:rowId xmlns:a16="http://schemas.microsoft.com/office/drawing/2014/main" val="3532527169"/>
                  </a:ext>
                </a:extLst>
              </a:tr>
              <a:tr h="4157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FOC (cm)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30.6 ± 1.7 (n=57)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30.9 ± 1.6 (n=58)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0.41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0.89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extLst>
                  <a:ext uri="{0D108BD9-81ED-4DB2-BD59-A6C34878D82A}">
                    <a16:rowId xmlns:a16="http://schemas.microsoft.com/office/drawing/2014/main" val="1561565902"/>
                  </a:ext>
                </a:extLst>
              </a:tr>
              <a:tr h="4157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FOC Z-score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-1.2 ± 0.9 (n=55)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-1.1 ± 1.0 (n=57)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0.35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0.80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extLst>
                  <a:ext uri="{0D108BD9-81ED-4DB2-BD59-A6C34878D82A}">
                    <a16:rowId xmlns:a16="http://schemas.microsoft.com/office/drawing/2014/main" val="677688897"/>
                  </a:ext>
                </a:extLst>
              </a:tr>
              <a:tr h="4157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BMI (kg x m</a:t>
                      </a:r>
                      <a:r>
                        <a:rPr lang="en-US" sz="1800" b="1" baseline="30000" dirty="0">
                          <a:effectLst/>
                        </a:rPr>
                        <a:t>-2</a:t>
                      </a:r>
                      <a:r>
                        <a:rPr lang="en-US" sz="1800" b="1" dirty="0">
                          <a:effectLst/>
                        </a:rPr>
                        <a:t>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11.5 ± 1.3 (n=55)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11.5 ± 1.2 (n=55)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0.83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0.90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extLst>
                  <a:ext uri="{0D108BD9-81ED-4DB2-BD59-A6C34878D82A}">
                    <a16:rowId xmlns:a16="http://schemas.microsoft.com/office/drawing/2014/main" val="1292393127"/>
                  </a:ext>
                </a:extLst>
              </a:tr>
              <a:tr h="4157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BMI Z-score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-0.3 ± 0.9 (n=53)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-0.2 ± 0.9 (n=55)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0.58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0.75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extLst>
                  <a:ext uri="{0D108BD9-81ED-4DB2-BD59-A6C34878D82A}">
                    <a16:rowId xmlns:a16="http://schemas.microsoft.com/office/drawing/2014/main" val="3341930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744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DC307-FF32-1348-916D-CD3661BC9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672" y="516651"/>
            <a:ext cx="8730328" cy="66037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Biochemical Values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229A82-4D7C-4043-BEC4-0F9C6AE918E5}"/>
              </a:ext>
            </a:extLst>
          </p:cNvPr>
          <p:cNvSpPr txBox="1"/>
          <p:nvPr/>
        </p:nvSpPr>
        <p:spPr>
          <a:xfrm>
            <a:off x="615733" y="1853851"/>
            <a:ext cx="768902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/>
              <a:t>The number of serum Na values &lt; 135 </a:t>
            </a:r>
            <a:r>
              <a:rPr lang="en-US" sz="2400" b="1" dirty="0" err="1"/>
              <a:t>mM</a:t>
            </a:r>
            <a:r>
              <a:rPr lang="en-US" sz="2400" b="1" dirty="0"/>
              <a:t>/L in the experimental group, 2 (0, 7) [median (interquartile range)] was significantly higher than in the control group, 0 (0, 5), </a:t>
            </a:r>
            <a:r>
              <a:rPr lang="en-US" sz="2400" b="1" i="1" dirty="0"/>
              <a:t>P</a:t>
            </a:r>
            <a:r>
              <a:rPr lang="en-US" sz="2400" b="1" dirty="0"/>
              <a:t>=0.04. </a:t>
            </a:r>
          </a:p>
          <a:p>
            <a:endParaRPr lang="en-US" sz="2400" b="1" dirty="0"/>
          </a:p>
          <a:p>
            <a:r>
              <a:rPr lang="en-US" sz="2400" b="1" dirty="0"/>
              <a:t>All the other biochemical values were similar in the 2 groups: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K, Cl, BUN, albumin, Ca, P, Mg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Alkaline phosphatase, 25 hydroxy-vitamin 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Zn, Cu  </a:t>
            </a:r>
          </a:p>
        </p:txBody>
      </p:sp>
    </p:spTree>
    <p:extLst>
      <p:ext uri="{BB962C8B-B14F-4D97-AF65-F5344CB8AC3E}">
        <p14:creationId xmlns:p14="http://schemas.microsoft.com/office/powerpoint/2010/main" val="40358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A5C3F-7DFA-524B-87C7-F628AECCF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793" y="365127"/>
            <a:ext cx="8298428" cy="89979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Adverse Events and Co-morbidity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656A1804-8067-F045-A159-2019BAF68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3375" y="28998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3D8A9A-4886-584B-9DCD-FC21B5ACF72A}"/>
              </a:ext>
            </a:extLst>
          </p:cNvPr>
          <p:cNvSpPr txBox="1"/>
          <p:nvPr/>
        </p:nvSpPr>
        <p:spPr>
          <a:xfrm>
            <a:off x="281537" y="1264921"/>
            <a:ext cx="8964313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There was no difference in adverse events: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Death (7% in controls and 5% in experimental)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Necrotizing enterocolitis (9% in control and 10% in experimental)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Feeding intolerance (29% in control and 31% in experimental)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Sepsis (14% in controls and 8% in experimental)</a:t>
            </a:r>
          </a:p>
          <a:p>
            <a:endParaRPr lang="en-US" sz="2400" b="1" dirty="0"/>
          </a:p>
          <a:p>
            <a:r>
              <a:rPr lang="en-US" sz="2400" b="1" dirty="0"/>
              <a:t>There was no difference in co-morbidity between the 2 groups: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Bronchopulmonary dysplasia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Symptomatic patent ductus arteriosus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Gastrointestinal surgery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Urinary tract infection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Intraventricular hemorrhage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23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A787F-D40E-1048-9EC1-0F353B4C7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778CF-5A48-F849-8772-6687A4318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114517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b="1" dirty="0"/>
              <a:t>In this RCT, individualization (adjusting macro-nutrients based on breast milk analysis) combined with optimization in preterm neonates did not improve weight gain velocity, linear growth velocity or weight-length disproportion in comparison to optimization alone. </a:t>
            </a:r>
          </a:p>
          <a:p>
            <a:pPr algn="just"/>
            <a:r>
              <a:rPr lang="en-US" sz="2400" b="1" dirty="0"/>
              <a:t>Weight-length disproportion was observed in only 2% in both groups.</a:t>
            </a:r>
          </a:p>
          <a:p>
            <a:pPr algn="just"/>
            <a:endParaRPr lang="en-US" sz="2400" b="1" dirty="0"/>
          </a:p>
          <a:p>
            <a:pPr algn="just"/>
            <a:r>
              <a:rPr lang="en-US" sz="2400" b="1" dirty="0"/>
              <a:t>Pending analyses include:</a:t>
            </a:r>
          </a:p>
          <a:p>
            <a:pPr lvl="1" algn="just"/>
            <a:r>
              <a:rPr lang="en-US" b="1" dirty="0"/>
              <a:t>Serial milk samples and supplementation </a:t>
            </a:r>
          </a:p>
          <a:p>
            <a:pPr lvl="1" algn="just"/>
            <a:r>
              <a:rPr lang="en-US" b="1" dirty="0"/>
              <a:t>Serum analyses and growth to discharge</a:t>
            </a:r>
          </a:p>
          <a:p>
            <a:pPr lvl="1" algn="just"/>
            <a:r>
              <a:rPr lang="en-US" b="1" dirty="0"/>
              <a:t>Follow-up to 3 years of age.</a:t>
            </a:r>
          </a:p>
        </p:txBody>
      </p:sp>
    </p:spTree>
    <p:extLst>
      <p:ext uri="{BB962C8B-B14F-4D97-AF65-F5344CB8AC3E}">
        <p14:creationId xmlns:p14="http://schemas.microsoft.com/office/powerpoint/2010/main" val="124753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ABD4F-542B-314D-B09A-A3013DEAB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7787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Limitations and Speculation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B07EF-2D0D-3E4D-B2B3-6110E7171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920" y="1143001"/>
            <a:ext cx="8392160" cy="5222239"/>
          </a:xfrm>
        </p:spPr>
        <p:txBody>
          <a:bodyPr>
            <a:noAutofit/>
          </a:bodyPr>
          <a:lstStyle/>
          <a:p>
            <a:r>
              <a:rPr lang="en-US" b="1" dirty="0"/>
              <a:t>Lack of difference in primary outcomes could have resulted from:</a:t>
            </a:r>
          </a:p>
          <a:p>
            <a:endParaRPr lang="en-US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b="1" dirty="0"/>
              <a:t>Lack of difference between the 2 methods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b="1" dirty="0"/>
              <a:t>Dilution of effect by including 29-34 </a:t>
            </a:r>
            <a:r>
              <a:rPr lang="en-US" sz="2600" b="1" dirty="0" err="1"/>
              <a:t>wk</a:t>
            </a:r>
            <a:r>
              <a:rPr lang="en-US" sz="2600" b="1" dirty="0"/>
              <a:t> GA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b="1" dirty="0"/>
              <a:t>Errors in measurement of macronutrients by NIRS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b="1" dirty="0"/>
              <a:t>Low amount of breast milk in the experimental group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b="1" dirty="0"/>
              <a:t>High amount of nutrients in breast milk in the control group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b="1" dirty="0"/>
              <a:t>Differences in duration of TPN provided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b="1" dirty="0"/>
              <a:t>Covariates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6937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A0234-98B3-2243-A9BE-93591CE61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Disclosure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48BD6-9408-E344-B5FD-CA6D2970D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None of the authors has any financial relationship. </a:t>
            </a:r>
          </a:p>
          <a:p>
            <a:endParaRPr lang="en-US" b="1" dirty="0"/>
          </a:p>
          <a:p>
            <a:r>
              <a:rPr lang="en-US" b="1" dirty="0"/>
              <a:t>There was no real or apparent conflict of interest related to the content of this presentation.</a:t>
            </a:r>
          </a:p>
          <a:p>
            <a:endParaRPr lang="en-US" b="1" dirty="0"/>
          </a:p>
          <a:p>
            <a:r>
              <a:rPr lang="en-US" b="1" dirty="0"/>
              <a:t>This study was funded by: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b="1" dirty="0"/>
              <a:t>Children's Foundation (LPB)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b="1" dirty="0"/>
              <a:t>Gerber Foundation (LPB)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b="1" dirty="0"/>
              <a:t>George L. MacGregor Professorship (CRR).</a:t>
            </a:r>
          </a:p>
          <a:p>
            <a:pPr marL="457200" lvl="1" indent="0">
              <a:buNone/>
            </a:pPr>
            <a:endParaRPr lang="en-US" sz="2800" b="1" dirty="0"/>
          </a:p>
          <a:p>
            <a:r>
              <a:rPr lang="en-US" b="1" dirty="0"/>
              <a:t>The funding organizations had no role in design and conduct of the study; collection, management, analysis and interpretation of the data; preparation, review and approval of this presentation.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25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ABD4F-542B-314D-B09A-A3013DEAB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7787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Limitations and Speculation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B07EF-2D0D-3E4D-B2B3-6110E7171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920" y="1290320"/>
            <a:ext cx="8392160" cy="5222239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Ø"/>
            </a:pPr>
            <a:endParaRPr lang="en-US" sz="2800" b="1" dirty="0"/>
          </a:p>
          <a:p>
            <a:pPr algn="just"/>
            <a:r>
              <a:rPr lang="en-US" b="1" dirty="0"/>
              <a:t>Lack of difference in disproportionate growth likely resulted from the QI project initiated 6 mon before the RCT that was designed to standardize length measurements and reduce disproportionate growth at discharge.</a:t>
            </a:r>
          </a:p>
          <a:p>
            <a:pPr algn="just"/>
            <a:endParaRPr lang="en-US" b="1" dirty="0"/>
          </a:p>
          <a:p>
            <a:pPr algn="just"/>
            <a:r>
              <a:rPr lang="en-US" b="1" dirty="0"/>
              <a:t>This QI project resulted in a decrease in disproportionate growth at discharge.  </a:t>
            </a:r>
          </a:p>
        </p:txBody>
      </p:sp>
    </p:spTree>
    <p:extLst>
      <p:ext uri="{BB962C8B-B14F-4D97-AF65-F5344CB8AC3E}">
        <p14:creationId xmlns:p14="http://schemas.microsoft.com/office/powerpoint/2010/main" val="35085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AEED6-6D1A-D249-B3E6-5DF5DB8B2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054" y="2500662"/>
            <a:ext cx="7401756" cy="1325563"/>
          </a:xfrm>
        </p:spPr>
        <p:txBody>
          <a:bodyPr>
            <a:normAutofit fontScale="90000"/>
          </a:bodyPr>
          <a:lstStyle/>
          <a:p>
            <a:br>
              <a:rPr lang="en-US" sz="3600" b="1" dirty="0"/>
            </a:br>
            <a:br>
              <a:rPr lang="en-US" sz="3600" b="1" dirty="0"/>
            </a:br>
            <a:br>
              <a:rPr lang="en-US" sz="3600" b="1" dirty="0"/>
            </a:br>
            <a:br>
              <a:rPr lang="en-US" sz="3600" b="1" dirty="0"/>
            </a:br>
            <a:br>
              <a:rPr lang="en-US" sz="3600" b="1" dirty="0">
                <a:latin typeface="+mn-lt"/>
              </a:rPr>
            </a:br>
            <a:r>
              <a:rPr lang="en-US" sz="3100" b="1" dirty="0">
                <a:latin typeface="+mn-lt"/>
              </a:rPr>
              <a:t>All Parkland dietitians and formula technicians who participated in this study</a:t>
            </a:r>
            <a:br>
              <a:rPr lang="en-US" sz="3100" b="1" dirty="0">
                <a:latin typeface="+mn-lt"/>
              </a:rPr>
            </a:br>
            <a:br>
              <a:rPr lang="en-US" sz="3100" b="1" dirty="0">
                <a:latin typeface="+mn-lt"/>
              </a:rPr>
            </a:br>
            <a:r>
              <a:rPr lang="en-US" sz="3100" b="1" dirty="0">
                <a:latin typeface="+mn-lt"/>
              </a:rPr>
              <a:t>Dr. Holbein (NCATS UL1TR001105</a:t>
            </a:r>
            <a:r>
              <a:rPr lang="en-US" sz="3100" dirty="0">
                <a:latin typeface="+mn-lt"/>
              </a:rPr>
              <a:t>)</a:t>
            </a:r>
            <a:br>
              <a:rPr lang="en-US" sz="3600" b="1" dirty="0"/>
            </a:b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FD72A0-F101-6344-8F93-62EB04A21AFA}"/>
              </a:ext>
            </a:extLst>
          </p:cNvPr>
          <p:cNvSpPr txBox="1"/>
          <p:nvPr/>
        </p:nvSpPr>
        <p:spPr>
          <a:xfrm>
            <a:off x="3434576" y="1092820"/>
            <a:ext cx="21528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Thanks to </a:t>
            </a:r>
          </a:p>
        </p:txBody>
      </p:sp>
    </p:spTree>
    <p:extLst>
      <p:ext uri="{BB962C8B-B14F-4D97-AF65-F5344CB8AC3E}">
        <p14:creationId xmlns:p14="http://schemas.microsoft.com/office/powerpoint/2010/main" val="12587809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In preterm infants (GA &lt;29 weeks or GA &lt;35 weeks and SGA)</a:t>
            </a:r>
          </a:p>
          <a:p>
            <a:endParaRPr lang="en-US" dirty="0"/>
          </a:p>
          <a:p>
            <a:r>
              <a:rPr lang="en-US" dirty="0"/>
              <a:t>1. </a:t>
            </a:r>
            <a:r>
              <a:rPr lang="en-US" i="1" dirty="0"/>
              <a:t>Primary hypothesis:</a:t>
            </a:r>
            <a:r>
              <a:rPr lang="en-US" dirty="0"/>
              <a:t> Individualized and optimized nutrition will increase </a:t>
            </a:r>
          </a:p>
          <a:p>
            <a:pPr lvl="1"/>
            <a:r>
              <a:rPr lang="en-US" dirty="0"/>
              <a:t>velocity of growth (weight gain velocity by 2 g x kg</a:t>
            </a:r>
            <a:r>
              <a:rPr lang="en-US" baseline="30000" dirty="0"/>
              <a:t>-1</a:t>
            </a:r>
            <a:r>
              <a:rPr lang="en-US" dirty="0"/>
              <a:t> x day</a:t>
            </a:r>
            <a:r>
              <a:rPr lang="en-US" baseline="30000" dirty="0"/>
              <a:t>-1</a:t>
            </a:r>
            <a:r>
              <a:rPr lang="en-US" dirty="0"/>
              <a:t> and</a:t>
            </a:r>
          </a:p>
          <a:p>
            <a:pPr lvl="1"/>
            <a:r>
              <a:rPr lang="en-US" dirty="0"/>
              <a:t>length velocity by 0.2 cm per week) </a:t>
            </a:r>
          </a:p>
          <a:p>
            <a:pPr lvl="1"/>
            <a:r>
              <a:rPr lang="en-US" dirty="0"/>
              <a:t>from birth to 36 weeks of postmenstrual age (PMA) or discharge in comparison with optimized nutrition. </a:t>
            </a:r>
          </a:p>
          <a:p>
            <a:endParaRPr lang="en-US" dirty="0"/>
          </a:p>
          <a:p>
            <a:r>
              <a:rPr lang="en-US" dirty="0"/>
              <a:t>2. </a:t>
            </a:r>
            <a:r>
              <a:rPr lang="en-US" i="1" dirty="0"/>
              <a:t>Secondary hypotheses:</a:t>
            </a:r>
            <a:r>
              <a:rPr lang="en-US" dirty="0"/>
              <a:t> Individualized and optimized nutrition will </a:t>
            </a:r>
          </a:p>
          <a:p>
            <a:pPr lvl="1"/>
            <a:r>
              <a:rPr lang="en-US" dirty="0"/>
              <a:t>improve neurodevelopmental outcome and </a:t>
            </a:r>
          </a:p>
          <a:p>
            <a:pPr lvl="1"/>
            <a:r>
              <a:rPr lang="en-US" dirty="0"/>
              <a:t>reduce the risk of disproportionate growth (excess fat) in the NICU and findings suggestive of metabolic syndrome in the first 3 years of life.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76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RCTs: Optimizing Breast Milk Fortification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122113"/>
              </p:ext>
            </p:extLst>
          </p:nvPr>
        </p:nvGraphicFramePr>
        <p:xfrm>
          <a:off x="152400" y="990600"/>
          <a:ext cx="8610600" cy="4942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Author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Fortification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Moro 1995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900-1500 g</a:t>
                      </a:r>
                    </a:p>
                    <a:p>
                      <a:r>
                        <a:rPr lang="en-US" dirty="0"/>
                        <a:t>N=42; </a:t>
                      </a:r>
                    </a:p>
                    <a:p>
                      <a:r>
                        <a:rPr lang="en-US" dirty="0"/>
                        <a:t>6 withdrawn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 groups n=12 each: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(BM) human milk concentrate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Bovine fortifier fixed 3.5 g/100 ml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(</a:t>
                      </a:r>
                      <a:r>
                        <a:rPr lang="en-US" dirty="0" err="1"/>
                        <a:t>adj</a:t>
                      </a:r>
                      <a:r>
                        <a:rPr lang="en-US" dirty="0"/>
                        <a:t>) Bovine fortifier adjusted based on BUN 2x/week (scale) from 1.7 to 5.3 g/100 ml for BUN &gt;18 to &lt;3 mg/dL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Weight gain: </a:t>
                      </a:r>
                      <a:r>
                        <a:rPr lang="en-US" dirty="0" err="1"/>
                        <a:t>Adj</a:t>
                      </a:r>
                      <a:r>
                        <a:rPr lang="en-US" dirty="0"/>
                        <a:t> &gt; BM: 32.3</a:t>
                      </a:r>
                      <a:r>
                        <a:rPr lang="en-US" u="sng" dirty="0"/>
                        <a:t>+</a:t>
                      </a:r>
                      <a:r>
                        <a:rPr lang="en-US" u="none" dirty="0"/>
                        <a:t>2.9 vs. 27.8</a:t>
                      </a:r>
                      <a:r>
                        <a:rPr lang="en-US" u="sng" dirty="0"/>
                        <a:t>+</a:t>
                      </a:r>
                      <a:r>
                        <a:rPr lang="en-US" u="none" dirty="0"/>
                        <a:t>4.5 g/day, P&lt; 0.05</a:t>
                      </a:r>
                    </a:p>
                    <a:p>
                      <a:r>
                        <a:rPr lang="en-US" dirty="0"/>
                        <a:t>No difference in length, FOC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695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Arslanoglu 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600–1750 g GA 26-34 </a:t>
                      </a:r>
                      <a:r>
                        <a:rPr lang="en-US" dirty="0" err="1"/>
                        <a:t>wk</a:t>
                      </a:r>
                      <a:endParaRPr lang="en-US" dirty="0"/>
                    </a:p>
                    <a:p>
                      <a:r>
                        <a:rPr lang="en-US" dirty="0"/>
                        <a:t>N=32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Based on BUN 2x /week aiming</a:t>
                      </a:r>
                      <a:r>
                        <a:rPr lang="en-US" baseline="0" dirty="0"/>
                        <a:t> at 9-14 mg/dL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Improved weight gain 17.5±3.0 vs 14.4±3.0 g/kg/day, P&lt;0.01) and greater gain in FOC (1.4±0.3 vs 1.0±0.3; P&lt;0.05) , but not length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653534"/>
            <a:ext cx="544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RCT</a:t>
            </a:r>
          </a:p>
        </p:txBody>
      </p:sp>
    </p:spTree>
    <p:extLst>
      <p:ext uri="{BB962C8B-B14F-4D97-AF65-F5344CB8AC3E}">
        <p14:creationId xmlns:p14="http://schemas.microsoft.com/office/powerpoint/2010/main" val="36267492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/>
              <a:t>Human Milk Variability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45735"/>
            <a:ext cx="4267200" cy="4155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961" y="685800"/>
            <a:ext cx="4339496" cy="321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990" y="3900488"/>
            <a:ext cx="4310467" cy="279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6400800"/>
            <a:ext cx="23912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Gidrewicz</a:t>
            </a:r>
            <a:r>
              <a:rPr lang="en-US" dirty="0"/>
              <a:t>, Fenton 2014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838200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Preterm milk has more protein, fat &amp; calories but not more Ca and P than term milk.</a:t>
            </a:r>
          </a:p>
        </p:txBody>
      </p:sp>
    </p:spTree>
    <p:extLst>
      <p:ext uri="{BB962C8B-B14F-4D97-AF65-F5344CB8AC3E}">
        <p14:creationId xmlns:p14="http://schemas.microsoft.com/office/powerpoint/2010/main" val="2450420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354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RCTs: Individualizing Breast Milk Fortification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239550"/>
              </p:ext>
            </p:extLst>
          </p:nvPr>
        </p:nvGraphicFramePr>
        <p:xfrm>
          <a:off x="215554" y="535488"/>
          <a:ext cx="8839200" cy="5669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0724">
                <a:tc>
                  <a:txBody>
                    <a:bodyPr/>
                    <a:lstStyle/>
                    <a:p>
                      <a:r>
                        <a:rPr lang="en-US" dirty="0"/>
                        <a:t>Author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Criteria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Fortification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Outcome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420">
                <a:tc gridSpan="4">
                  <a:txBody>
                    <a:bodyPr/>
                    <a:lstStyle/>
                    <a:p>
                      <a:r>
                        <a:rPr lang="en-US" dirty="0"/>
                        <a:t>Protein supplementation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057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Maas 2017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 32 wks or </a:t>
                      </a:r>
                    </a:p>
                    <a:p>
                      <a:r>
                        <a:rPr lang="en-US" dirty="0"/>
                        <a:t>&lt; 1500 g</a:t>
                      </a:r>
                    </a:p>
                    <a:p>
                      <a:r>
                        <a:rPr lang="en-US" dirty="0"/>
                        <a:t>N = 60 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MOM or 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Protein added to BM: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Individualized (N=15) to 4.3 g/kg/day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1.8 g/100 ml (N=15)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1 g/100 ml (N=30)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No difference in weight gain, lower leg growth, FOC by discharge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499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Doege</a:t>
                      </a:r>
                      <a:r>
                        <a:rPr lang="en-US" dirty="0"/>
                        <a:t> 2007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&lt;28</a:t>
                      </a:r>
                      <a:r>
                        <a:rPr lang="en-US" baseline="0" dirty="0"/>
                        <a:t> wks</a:t>
                      </a:r>
                    </a:p>
                    <a:p>
                      <a:r>
                        <a:rPr lang="en-US" baseline="0" dirty="0"/>
                        <a:t>OMM &gt;80% feeds x 3 </a:t>
                      </a:r>
                      <a:r>
                        <a:rPr lang="en-US" baseline="0" dirty="0" err="1"/>
                        <a:t>wk</a:t>
                      </a:r>
                      <a:endParaRPr lang="en-US" baseline="0" dirty="0"/>
                    </a:p>
                    <a:p>
                      <a:r>
                        <a:rPr lang="en-US" baseline="0" dirty="0"/>
                        <a:t>N = 120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&gt;80% MOM at 3wks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200 ml/kg/day EBM</a:t>
                      </a:r>
                      <a:r>
                        <a:rPr lang="en-US" baseline="0" dirty="0"/>
                        <a:t> with i</a:t>
                      </a:r>
                      <a:r>
                        <a:rPr lang="en-US" dirty="0"/>
                        <a:t>ndividualized</a:t>
                      </a:r>
                      <a:r>
                        <a:rPr lang="en-US" baseline="0" dirty="0"/>
                        <a:t> protein fortification (3.5-4 g/kg/day)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50-170 ml/kg/day formula (80 cal/dL, 2.3 g/dL)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until 38 </a:t>
                      </a:r>
                      <a:r>
                        <a:rPr lang="en-US" baseline="0" dirty="0" err="1"/>
                        <a:t>wk</a:t>
                      </a:r>
                      <a:r>
                        <a:rPr lang="en-US" baseline="0" dirty="0"/>
                        <a:t> PMA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Similar weight at 38 weeks PMA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Polberger</a:t>
                      </a:r>
                      <a:r>
                        <a:rPr lang="en-US" baseline="0" dirty="0"/>
                        <a:t> 1999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920-1750 g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N =32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Tolerating 150 ml/kg/day MOM or 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Individualize</a:t>
                      </a:r>
                      <a:r>
                        <a:rPr lang="en-US" baseline="0" dirty="0"/>
                        <a:t>d fortification to 3.5 g/kg/day </a:t>
                      </a:r>
                      <a:r>
                        <a:rPr lang="en-US" dirty="0"/>
                        <a:t>Bovine</a:t>
                      </a:r>
                      <a:r>
                        <a:rPr lang="en-US" baseline="0" dirty="0"/>
                        <a:t> whey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Human milk protein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Similar</a:t>
                      </a:r>
                      <a:r>
                        <a:rPr lang="en-US" baseline="0" dirty="0"/>
                        <a:t> growth (weight, length, FOC) and lab values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7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354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RCTs: Individualizing Breast Milk Fortification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629342"/>
              </p:ext>
            </p:extLst>
          </p:nvPr>
        </p:nvGraphicFramePr>
        <p:xfrm>
          <a:off x="215554" y="538480"/>
          <a:ext cx="8839200" cy="6319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072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Author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Fortification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Fat supplementation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009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Hair 2014, 2016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750-1250 g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 = 78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MOM or 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Individualized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with HM fat to reach 20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cal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/oz vs.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Standard fortification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Increased weight gain velocity by 1.6 g x kg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</a:rPr>
                        <a:t>-1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x day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</a:rPr>
                        <a:t>-1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&amp; linear growth by 0.2 cm x  week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</a:rPr>
                        <a:t>-1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, discharged earlier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057768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Protein and energy supplementation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266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McLeod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&lt;30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wk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MOM or DM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N=40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Max 4 g protein/100 ml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Duocal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max 3 g/100 ml in intervention (from birth)  vs. 2 g/100 ml in control group Target 3.8-4.4 g/kg/day and 130-150 cal/kg/day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No difference in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wgt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gain to discharge, % Fat mass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No difference in protein, cal intake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Measured protein 1.6 g/100 ml &gt; assumed 1.4 g/100 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222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Rochow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&lt;30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wk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Full enteral feed MOM or DM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N=103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Validated NIRS measurement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wk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supplementation to protein 4.5 g/kg/day, CHO 13.2 and fat  6.6 g/kg/day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Increased weight, length, FM, FFM to 36wks PMA;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Higher BUN and glucose on day 14; higher intake of protein, CHO and fat.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Weight gain associated with in protein intake and protein: energy intake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783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EAB20-89A5-2D46-8A1A-C7CC382A3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725" y="0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DSMC: Adverse Events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246575C-ABC1-C641-BE68-86F926B51D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239616"/>
              </p:ext>
            </p:extLst>
          </p:nvPr>
        </p:nvGraphicFramePr>
        <p:xfrm>
          <a:off x="167269" y="1372704"/>
          <a:ext cx="8515350" cy="349212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21624">
                  <a:extLst>
                    <a:ext uri="{9D8B030D-6E8A-4147-A177-3AD203B41FA5}">
                      <a16:colId xmlns:a16="http://schemas.microsoft.com/office/drawing/2014/main" val="1542795444"/>
                    </a:ext>
                  </a:extLst>
                </a:gridCol>
                <a:gridCol w="5893726">
                  <a:extLst>
                    <a:ext uri="{9D8B030D-6E8A-4147-A177-3AD203B41FA5}">
                      <a16:colId xmlns:a16="http://schemas.microsoft.com/office/drawing/2014/main" val="34326548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NEC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Stage </a:t>
                      </a:r>
                      <a:r>
                        <a:rPr lang="en-US" sz="2200" u="sng">
                          <a:effectLst/>
                        </a:rPr>
                        <a:t>&gt;</a:t>
                      </a:r>
                      <a:r>
                        <a:rPr lang="en-US" sz="2200">
                          <a:effectLst/>
                        </a:rPr>
                        <a:t> II NEC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79008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Death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In NICU or afterwards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9045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Sepsis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Positive blood culture; if CONS: needs 2 positive with 7 day treatment 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81168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Feeding intolerance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NPO for 24 hours for distention, vomiting or residuals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3490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High BUN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BUN: creatinine ratio &gt; 60:1 or BUN &gt; 80 during 1</a:t>
                      </a:r>
                      <a:r>
                        <a:rPr lang="en-US" sz="2200" baseline="30000" dirty="0">
                          <a:effectLst/>
                        </a:rPr>
                        <a:t>st</a:t>
                      </a:r>
                      <a:r>
                        <a:rPr lang="en-US" sz="2200" dirty="0">
                          <a:effectLst/>
                        </a:rPr>
                        <a:t> </a:t>
                      </a:r>
                      <a:r>
                        <a:rPr lang="en-US" sz="2200" dirty="0" err="1">
                          <a:effectLst/>
                        </a:rPr>
                        <a:t>wk</a:t>
                      </a:r>
                      <a:r>
                        <a:rPr lang="en-US" sz="2200" dirty="0">
                          <a:effectLst/>
                        </a:rPr>
                        <a:t> of life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74140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Low serum bicarbonate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Bicarbonate &lt; 10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53981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2818CC8-F3C4-A949-8052-EA55E776E96B}"/>
              </a:ext>
            </a:extLst>
          </p:cNvPr>
          <p:cNvSpPr txBox="1"/>
          <p:nvPr/>
        </p:nvSpPr>
        <p:spPr>
          <a:xfrm>
            <a:off x="757725" y="859433"/>
            <a:ext cx="1840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Definitions:</a:t>
            </a:r>
          </a:p>
        </p:txBody>
      </p:sp>
    </p:spTree>
    <p:extLst>
      <p:ext uri="{BB962C8B-B14F-4D97-AF65-F5344CB8AC3E}">
        <p14:creationId xmlns:p14="http://schemas.microsoft.com/office/powerpoint/2010/main" val="42699431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EAB20-89A5-2D46-8A1A-C7CC382A3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725" y="0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DSMC: Stopping Rules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D41837-2E70-4446-A18D-8BA26588FF0A}"/>
              </a:ext>
            </a:extLst>
          </p:cNvPr>
          <p:cNvSpPr txBox="1"/>
          <p:nvPr/>
        </p:nvSpPr>
        <p:spPr>
          <a:xfrm>
            <a:off x="464075" y="2265378"/>
            <a:ext cx="80469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•	Less than 10 patients recruited in 12 months</a:t>
            </a:r>
          </a:p>
          <a:p>
            <a:r>
              <a:rPr lang="en-US" sz="2400" dirty="0"/>
              <a:t>•	Mortality in enrolled patients significantly higher than in</a:t>
            </a:r>
          </a:p>
          <a:p>
            <a:r>
              <a:rPr lang="en-US" sz="2400" dirty="0"/>
              <a:t>	 non-enrolled patients (P&lt;0.01)</a:t>
            </a:r>
          </a:p>
          <a:p>
            <a:r>
              <a:rPr lang="en-US" sz="2400" dirty="0"/>
              <a:t>•	More frequent necrotizing enterocolitis in enrolled 	patients (P&lt;0.01)</a:t>
            </a:r>
          </a:p>
          <a:p>
            <a:r>
              <a:rPr lang="en-US" sz="2400" b="1" dirty="0"/>
              <a:t> 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6964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F05C0C1-BDC9-F447-8CAF-E9CACF21D1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0779" y="1825625"/>
            <a:ext cx="5502442" cy="4351338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E88A190-618B-AA46-A6BF-1102FFB15B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7889"/>
            <a:ext cx="9144000" cy="185351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FE26011-F877-6444-893D-95EE6B737295}"/>
              </a:ext>
            </a:extLst>
          </p:cNvPr>
          <p:cNvSpPr txBox="1"/>
          <p:nvPr/>
        </p:nvSpPr>
        <p:spPr>
          <a:xfrm>
            <a:off x="5776331" y="6176963"/>
            <a:ext cx="2709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 </a:t>
            </a:r>
            <a:r>
              <a:rPr lang="en-US" dirty="0" err="1"/>
              <a:t>Amer</a:t>
            </a:r>
            <a:r>
              <a:rPr lang="en-US" dirty="0"/>
              <a:t> Dietetic </a:t>
            </a:r>
            <a:r>
              <a:rPr lang="en-US" dirty="0" err="1"/>
              <a:t>Assoc</a:t>
            </a:r>
            <a:r>
              <a:rPr lang="en-US" dirty="0"/>
              <a:t> 2009</a:t>
            </a:r>
          </a:p>
        </p:txBody>
      </p:sp>
    </p:spTree>
    <p:extLst>
      <p:ext uri="{BB962C8B-B14F-4D97-AF65-F5344CB8AC3E}">
        <p14:creationId xmlns:p14="http://schemas.microsoft.com/office/powerpoint/2010/main" val="2133398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005E7-8FC8-4046-8792-CB407DE66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-76135"/>
            <a:ext cx="7886700" cy="1325563"/>
          </a:xfrm>
        </p:spPr>
        <p:txBody>
          <a:bodyPr/>
          <a:lstStyle/>
          <a:p>
            <a:pPr algn="ctr"/>
            <a:r>
              <a:rPr lang="en-US" sz="3600" b="1" dirty="0"/>
              <a:t>Background</a:t>
            </a:r>
            <a:endParaRPr lang="en-US" sz="1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43182-5E3D-9C4F-A6D7-B02F080CC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577" y="1249428"/>
            <a:ext cx="7994845" cy="40124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In preterm infants fed human milk, milk fortification can be adjusted by: </a:t>
            </a:r>
          </a:p>
          <a:p>
            <a:r>
              <a:rPr lang="en-US" sz="2400" b="1" dirty="0"/>
              <a:t>optimization, based on growth rate and serum analyses of nutrients, and/or</a:t>
            </a:r>
          </a:p>
          <a:p>
            <a:r>
              <a:rPr lang="en-US" sz="2400" b="1" dirty="0"/>
              <a:t>individualization or targeting, based on serial human milk nutrient analyses.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Four previous randomized trials reported improvement of growth, two with optimization and two with individualized or targeted fortification. 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A quality improvement project preceded the current RCT in order to standardize anthropometric measurements.</a:t>
            </a:r>
          </a:p>
        </p:txBody>
      </p:sp>
    </p:spTree>
    <p:extLst>
      <p:ext uri="{BB962C8B-B14F-4D97-AF65-F5344CB8AC3E}">
        <p14:creationId xmlns:p14="http://schemas.microsoft.com/office/powerpoint/2010/main" val="398125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4443768" y="4257020"/>
          <a:ext cx="457200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5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Macro-nutrient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Error </a:t>
                      </a:r>
                      <a:r>
                        <a:rPr lang="en-US" sz="1600" u="sng" dirty="0"/>
                        <a:t>+</a:t>
                      </a:r>
                      <a:r>
                        <a:rPr lang="en-US" sz="1600" dirty="0"/>
                        <a:t>SD (g/</a:t>
                      </a:r>
                      <a:r>
                        <a:rPr lang="en-US" sz="1600" dirty="0" err="1"/>
                        <a:t>dL</a:t>
                      </a:r>
                      <a:r>
                        <a:rPr lang="en-US" sz="16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Error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u="sng" dirty="0"/>
                        <a:t>+</a:t>
                      </a:r>
                      <a:r>
                        <a:rPr lang="en-US" sz="1600" u="none" dirty="0"/>
                        <a:t> </a:t>
                      </a:r>
                      <a:r>
                        <a:rPr lang="en-US" sz="1600" dirty="0"/>
                        <a:t>SD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(% of gold</a:t>
                      </a:r>
                      <a:r>
                        <a:rPr lang="en-US" sz="1600" baseline="0" dirty="0"/>
                        <a:t>  standard)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SE</a:t>
                      </a:r>
                      <a:r>
                        <a:rPr lang="en-US" sz="1600" baseline="0" dirty="0"/>
                        <a:t> of the Prediction (g/</a:t>
                      </a:r>
                      <a:r>
                        <a:rPr lang="en-US" sz="1600" baseline="0" dirty="0" err="1"/>
                        <a:t>dL</a:t>
                      </a:r>
                      <a:r>
                        <a:rPr lang="en-US" sz="1600" baseline="0" dirty="0"/>
                        <a:t>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 0.00</a:t>
                      </a:r>
                      <a:r>
                        <a:rPr lang="en-US" sz="1600" u="sng" dirty="0"/>
                        <a:t>+</a:t>
                      </a:r>
                      <a:r>
                        <a:rPr lang="en-US" sz="1600" dirty="0"/>
                        <a:t>0.17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 0.9</a:t>
                      </a:r>
                      <a:r>
                        <a:rPr lang="en-US" sz="1600" u="sng" dirty="0"/>
                        <a:t>+</a:t>
                      </a:r>
                      <a:r>
                        <a:rPr lang="en-US" sz="1600" dirty="0"/>
                        <a:t> 8.1%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Protein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 0.00</a:t>
                      </a:r>
                      <a:r>
                        <a:rPr lang="en-US" sz="1600" u="sng" dirty="0"/>
                        <a:t>+</a:t>
                      </a:r>
                      <a:r>
                        <a:rPr lang="en-US" sz="1600" dirty="0"/>
                        <a:t>0.07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 0.8</a:t>
                      </a:r>
                      <a:r>
                        <a:rPr lang="en-US" sz="1600" u="sng" dirty="0"/>
                        <a:t>+</a:t>
                      </a:r>
                      <a:r>
                        <a:rPr lang="en-US" sz="1600" dirty="0"/>
                        <a:t>10.4%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Lactose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 0.00</a:t>
                      </a:r>
                      <a:r>
                        <a:rPr lang="en-US" sz="1600" u="sng" dirty="0"/>
                        <a:t>+</a:t>
                      </a:r>
                      <a:r>
                        <a:rPr lang="en-US" sz="1600" dirty="0"/>
                        <a:t>0.19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 0.1</a:t>
                      </a:r>
                      <a:r>
                        <a:rPr lang="en-US" sz="1600" u="sng" dirty="0"/>
                        <a:t>+</a:t>
                      </a:r>
                      <a:r>
                        <a:rPr lang="en-US" sz="1600" u="none" baseline="0" dirty="0"/>
                        <a:t> 2.7</a:t>
                      </a:r>
                      <a:r>
                        <a:rPr lang="en-US" sz="16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953000" y="3733800"/>
            <a:ext cx="35535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Error vs. Gold Standard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06115" y="405694"/>
            <a:ext cx="684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FAT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08782" y="436915"/>
            <a:ext cx="14619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PROTEIN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13430" y="3429000"/>
            <a:ext cx="14752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LACTOSE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419034" y="621378"/>
            <a:ext cx="3667218" cy="2743200"/>
            <a:chOff x="0" y="0"/>
            <a:chExt cx="4572000" cy="2743200"/>
          </a:xfrm>
        </p:grpSpPr>
        <p:graphicFrame>
          <p:nvGraphicFramePr>
            <p:cNvPr id="15" name="Chart 14"/>
            <p:cNvGraphicFramePr/>
            <p:nvPr>
              <p:extLst/>
            </p:nvPr>
          </p:nvGraphicFramePr>
          <p:xfrm>
            <a:off x="0" y="0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16" name="Straight Connector 15"/>
            <p:cNvCxnSpPr/>
            <p:nvPr/>
          </p:nvCxnSpPr>
          <p:spPr>
            <a:xfrm>
              <a:off x="349250" y="1377950"/>
              <a:ext cx="4038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00050" y="463550"/>
              <a:ext cx="40005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87350" y="2228850"/>
              <a:ext cx="40005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665977" y="3188638"/>
            <a:ext cx="37788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Mean Concentration (GS &amp; NIR) (g/</a:t>
            </a:r>
            <a:r>
              <a:rPr lang="en-US" dirty="0" err="1"/>
              <a:t>dL</a:t>
            </a:r>
            <a:r>
              <a:rPr lang="en-US" dirty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 rot="16200000">
            <a:off x="-831317" y="1749394"/>
            <a:ext cx="20319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NIR - Gold Standard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461608" y="3748189"/>
            <a:ext cx="3982160" cy="2743200"/>
            <a:chOff x="0" y="0"/>
            <a:chExt cx="4572000" cy="2743200"/>
          </a:xfrm>
        </p:grpSpPr>
        <p:graphicFrame>
          <p:nvGraphicFramePr>
            <p:cNvPr id="21" name="Chart 20"/>
            <p:cNvGraphicFramePr/>
            <p:nvPr>
              <p:extLst/>
            </p:nvPr>
          </p:nvGraphicFramePr>
          <p:xfrm>
            <a:off x="0" y="0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22" name="Straight Connector 21"/>
            <p:cNvCxnSpPr/>
            <p:nvPr/>
          </p:nvCxnSpPr>
          <p:spPr>
            <a:xfrm>
              <a:off x="388881" y="1377950"/>
              <a:ext cx="3949700" cy="127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93700" y="2508250"/>
              <a:ext cx="3949700" cy="127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88881" y="214211"/>
              <a:ext cx="3949700" cy="127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4572000" y="709245"/>
            <a:ext cx="4572000" cy="2743200"/>
            <a:chOff x="0" y="0"/>
            <a:chExt cx="4572000" cy="2743200"/>
          </a:xfrm>
        </p:grpSpPr>
        <p:graphicFrame>
          <p:nvGraphicFramePr>
            <p:cNvPr id="26" name="Chart 25"/>
            <p:cNvGraphicFramePr/>
            <p:nvPr>
              <p:extLst/>
            </p:nvPr>
          </p:nvGraphicFramePr>
          <p:xfrm>
            <a:off x="0" y="0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cxnSp>
          <p:nvCxnSpPr>
            <p:cNvPr id="27" name="Straight Connector 26"/>
            <p:cNvCxnSpPr/>
            <p:nvPr/>
          </p:nvCxnSpPr>
          <p:spPr>
            <a:xfrm>
              <a:off x="419100" y="349250"/>
              <a:ext cx="3949700" cy="127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19100" y="2305050"/>
              <a:ext cx="3949700" cy="127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19100" y="1339850"/>
              <a:ext cx="3949700" cy="127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4018539" y="963921"/>
            <a:ext cx="72968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+2SD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Mean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-2SD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930580" y="3373304"/>
            <a:ext cx="37788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Mean Concentration (GS &amp; NIR) (g/</a:t>
            </a:r>
            <a:r>
              <a:rPr lang="en-US" dirty="0" err="1"/>
              <a:t>dL</a:t>
            </a:r>
            <a:r>
              <a:rPr lang="en-US" dirty="0"/>
              <a:t>)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61608" y="6491389"/>
            <a:ext cx="37788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Mean Concentration (GS &amp; NIR) (g/</a:t>
            </a:r>
            <a:r>
              <a:rPr lang="en-US" dirty="0" err="1"/>
              <a:t>dL</a:t>
            </a:r>
            <a:r>
              <a:rPr lang="en-US" dirty="0"/>
              <a:t>)</a:t>
            </a:r>
          </a:p>
        </p:txBody>
      </p:sp>
      <p:sp>
        <p:nvSpPr>
          <p:cNvPr id="33" name="Rectangle 32"/>
          <p:cNvSpPr/>
          <p:nvPr/>
        </p:nvSpPr>
        <p:spPr>
          <a:xfrm rot="16200000">
            <a:off x="-709638" y="4991851"/>
            <a:ext cx="20319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NIR - Gold Standard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63993" y="122292"/>
            <a:ext cx="3374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Triplicate Measurements </a:t>
            </a:r>
            <a:r>
              <a:rPr lang="en-US" dirty="0"/>
              <a:t>11/6/15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334000" y="6324600"/>
            <a:ext cx="2525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Bias- and skew-corrected</a:t>
            </a:r>
          </a:p>
        </p:txBody>
      </p:sp>
    </p:spTree>
    <p:extLst>
      <p:ext uri="{BB962C8B-B14F-4D97-AF65-F5344CB8AC3E}">
        <p14:creationId xmlns:p14="http://schemas.microsoft.com/office/powerpoint/2010/main" val="301246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D5589-4DC0-E445-91D7-12E4AD22B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3" y="365127"/>
            <a:ext cx="8515351" cy="79311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Primary Objective (in PICO Format: Patients, Intervention, Comparison, Outcome)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F44C2-078F-C44C-8E4F-2B16C7EC9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726234"/>
            <a:ext cx="7886700" cy="438148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b="1" dirty="0"/>
              <a:t>The </a:t>
            </a:r>
            <a:r>
              <a:rPr lang="en-US" sz="2600" b="1" i="1" dirty="0"/>
              <a:t>1st specific aim</a:t>
            </a:r>
            <a:r>
              <a:rPr lang="en-US" sz="2600" b="1" dirty="0"/>
              <a:t> of this RCT was to determine whether:</a:t>
            </a:r>
          </a:p>
          <a:p>
            <a:r>
              <a:rPr lang="en-US" sz="2600" b="1" dirty="0"/>
              <a:t>P: 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b="1" dirty="0"/>
              <a:t>Neonates &lt;29 wks gestational age (GA) and 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b="1" dirty="0"/>
              <a:t>Small for GA (SGA, birthweight &lt;10</a:t>
            </a:r>
            <a:r>
              <a:rPr lang="en-US" sz="2600" b="1" baseline="30000" dirty="0"/>
              <a:t>th</a:t>
            </a:r>
            <a:r>
              <a:rPr lang="en-US" sz="2600" b="1" dirty="0"/>
              <a:t> centile for GA) neonates 29-34 wks </a:t>
            </a:r>
          </a:p>
          <a:p>
            <a:r>
              <a:rPr lang="en-US" sz="2600" b="1" dirty="0"/>
              <a:t>I: individualized and optimized nutrition (experimental)</a:t>
            </a:r>
          </a:p>
          <a:p>
            <a:pPr marL="0" indent="0">
              <a:buNone/>
            </a:pPr>
            <a:r>
              <a:rPr lang="en-US" sz="2600" b="1" dirty="0"/>
              <a:t>       in the neonatal intensive care unit (NICU) </a:t>
            </a:r>
          </a:p>
          <a:p>
            <a:r>
              <a:rPr lang="en-US" sz="2600" b="1" dirty="0"/>
              <a:t>C: compared with optimized nutrition (controls)</a:t>
            </a:r>
          </a:p>
          <a:p>
            <a:r>
              <a:rPr lang="en-US" sz="2600" b="1" dirty="0"/>
              <a:t>O: results in improved growth to 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b="1" dirty="0"/>
              <a:t>36 wks postmenstrual age or 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b="1" dirty="0"/>
              <a:t>discharge (if discharged before 36 </a:t>
            </a:r>
            <a:r>
              <a:rPr lang="en-US" sz="2600" b="1" dirty="0" err="1"/>
              <a:t>wks</a:t>
            </a:r>
            <a:r>
              <a:rPr lang="en-US" sz="2600" b="1" dirty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68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D5589-4DC0-E445-91D7-12E4AD22B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9311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Objectives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F44C2-078F-C44C-8E4F-2B16C7EC9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824" y="1484124"/>
            <a:ext cx="7886700" cy="2654122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 algn="just">
              <a:buNone/>
            </a:pPr>
            <a:r>
              <a:rPr lang="en-US" b="1" dirty="0"/>
              <a:t>The </a:t>
            </a:r>
            <a:r>
              <a:rPr lang="en-US" b="1" i="1" dirty="0"/>
              <a:t>2nd specific aim</a:t>
            </a:r>
            <a:r>
              <a:rPr lang="en-US" b="1" dirty="0"/>
              <a:t> was to determine if individualized and optimized nutrition in the NICU reduces the risk of disproportionate growth (body mass index [BMI]&gt;90</a:t>
            </a:r>
            <a:r>
              <a:rPr lang="en-US" b="1" baseline="30000" dirty="0"/>
              <a:t>th</a:t>
            </a:r>
            <a:r>
              <a:rPr lang="en-US" b="1" dirty="0"/>
              <a:t> centile) at 36 wks postmenstrual age or discharge. </a:t>
            </a:r>
          </a:p>
        </p:txBody>
      </p:sp>
    </p:spTree>
    <p:extLst>
      <p:ext uri="{BB962C8B-B14F-4D97-AF65-F5344CB8AC3E}">
        <p14:creationId xmlns:p14="http://schemas.microsoft.com/office/powerpoint/2010/main" val="479337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EDEE8-64F7-8A48-AEAC-5D1665D30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F2DB1-ED1F-754B-A3B7-B24A22965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731135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Double-blinded parallel group RCT </a:t>
            </a:r>
          </a:p>
          <a:p>
            <a:r>
              <a:rPr lang="en-US" b="1" dirty="0"/>
              <a:t>Randomization using random block allocation </a:t>
            </a:r>
          </a:p>
          <a:p>
            <a:r>
              <a:rPr lang="en-US" b="1" dirty="0"/>
              <a:t>Stratification by GA and size for age at birth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/>
              <a:t>Appropriate/Large for GA 23-28 wks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/>
              <a:t>SGA 23-28 </a:t>
            </a:r>
            <a:r>
              <a:rPr lang="en-US" b="1" dirty="0" err="1"/>
              <a:t>wks</a:t>
            </a:r>
            <a:r>
              <a:rPr lang="en-US" b="1" dirty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/>
              <a:t>SGA 29-34 wks</a:t>
            </a:r>
          </a:p>
          <a:p>
            <a:r>
              <a:rPr lang="en-US" b="1" dirty="0"/>
              <a:t>Date of birth: 01/27/2016-9/10/2018</a:t>
            </a:r>
          </a:p>
        </p:txBody>
      </p:sp>
    </p:spTree>
    <p:extLst>
      <p:ext uri="{BB962C8B-B14F-4D97-AF65-F5344CB8AC3E}">
        <p14:creationId xmlns:p14="http://schemas.microsoft.com/office/powerpoint/2010/main" val="130212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Patient Population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u="sng" dirty="0"/>
              <a:t>Eligibility criteria</a:t>
            </a:r>
            <a:r>
              <a:rPr lang="en-US" b="1" dirty="0"/>
              <a:t>: </a:t>
            </a:r>
          </a:p>
          <a:p>
            <a:pPr lvl="0"/>
            <a:r>
              <a:rPr lang="en-US" b="1" dirty="0"/>
              <a:t>Preterm infants &lt;29 wks GA and SGA infants &lt;35 wks GA born at Parkland Hospital</a:t>
            </a:r>
          </a:p>
          <a:p>
            <a:pPr lvl="0"/>
            <a:r>
              <a:rPr lang="en-US" b="1" dirty="0"/>
              <a:t>Maternal plan to breastfeed or to use milk from the donor milk bank</a:t>
            </a:r>
          </a:p>
          <a:p>
            <a:pPr lvl="0"/>
            <a:r>
              <a:rPr lang="en-US" b="1" dirty="0"/>
              <a:t>From birth to 1 </a:t>
            </a:r>
            <a:r>
              <a:rPr lang="en-US" b="1" dirty="0" err="1"/>
              <a:t>wk</a:t>
            </a:r>
            <a:r>
              <a:rPr lang="en-US" b="1" dirty="0"/>
              <a:t> of life</a:t>
            </a:r>
          </a:p>
          <a:p>
            <a:pPr>
              <a:buNone/>
            </a:pPr>
            <a:endParaRPr lang="en-US" b="1" u="sng" dirty="0"/>
          </a:p>
          <a:p>
            <a:pPr>
              <a:buNone/>
            </a:pPr>
            <a:r>
              <a:rPr lang="en-US" b="1" u="sng" dirty="0"/>
              <a:t>Exclusion criteria</a:t>
            </a:r>
            <a:r>
              <a:rPr lang="en-US" b="1" dirty="0"/>
              <a:t>: </a:t>
            </a:r>
          </a:p>
          <a:p>
            <a:pPr lvl="0"/>
            <a:r>
              <a:rPr lang="en-US" b="1" dirty="0"/>
              <a:t>Patients on comfort care </a:t>
            </a:r>
          </a:p>
          <a:p>
            <a:pPr lvl="0"/>
            <a:r>
              <a:rPr lang="en-US" b="1" dirty="0"/>
              <a:t>Patients with major congenital abnormalities</a:t>
            </a:r>
          </a:p>
          <a:p>
            <a:pPr lvl="0"/>
            <a:r>
              <a:rPr lang="en-US" b="1" dirty="0"/>
              <a:t>Patients who are too unstable for the first 7 d to have an accurate length measurement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4240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3BA4D-9698-FF42-9F92-01FA3D1BF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874" y="-16269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Intervention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F4A7A-7EAC-194E-9371-E4450F581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230" y="948396"/>
            <a:ext cx="7886700" cy="4351338"/>
          </a:xfrm>
        </p:spPr>
        <p:txBody>
          <a:bodyPr>
            <a:noAutofit/>
          </a:bodyPr>
          <a:lstStyle/>
          <a:p>
            <a:r>
              <a:rPr lang="en-US" sz="2400" b="1" i="1" dirty="0"/>
              <a:t>Controls</a:t>
            </a:r>
            <a:r>
              <a:rPr lang="en-US" sz="2400" b="1" dirty="0"/>
              <a:t>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b="1" dirty="0"/>
              <a:t>Milk fortification optimized weekly by clinical team based on serum analyses of nutrients, weight gain and linear growth</a:t>
            </a:r>
          </a:p>
          <a:p>
            <a:r>
              <a:rPr lang="en-US" sz="2400" b="1" i="1" dirty="0"/>
              <a:t>Experimental group</a:t>
            </a:r>
            <a:r>
              <a:rPr lang="en-US" sz="2400" b="1" dirty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/>
              <a:t>Breast milk macronutrients 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en-US" sz="2400" b="1" dirty="0"/>
              <a:t>adjusted daily by formula technicians based on nutrient measurements using near-infrared spectroscopy (NIRS)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en-US" sz="2400" b="1" dirty="0"/>
              <a:t> aiming at concentrations similar to averages in donor milk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en-US" sz="2400" b="1" dirty="0"/>
              <a:t> these adjustments were blinded to clinical and study teams.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b="1" dirty="0"/>
              <a:t>In addition, milk fortification was optimized weekly as in controls</a:t>
            </a:r>
          </a:p>
        </p:txBody>
      </p:sp>
    </p:spTree>
    <p:extLst>
      <p:ext uri="{BB962C8B-B14F-4D97-AF65-F5344CB8AC3E}">
        <p14:creationId xmlns:p14="http://schemas.microsoft.com/office/powerpoint/2010/main" val="59711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F014A-7C5A-B049-9448-0CB8C0D6A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Measurements of Breast Milk Nutrients  and Supplementation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B6C7-4DAD-6440-A1F3-FFF458691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350" y="1325563"/>
            <a:ext cx="7886700" cy="55490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Measurements: </a:t>
            </a:r>
          </a:p>
          <a:p>
            <a:pPr>
              <a:spcBef>
                <a:spcPts val="0"/>
              </a:spcBef>
            </a:pPr>
            <a:r>
              <a:rPr lang="en-US" sz="2400" b="1" dirty="0"/>
              <a:t>SprectraStarTM 2500 XL Calais Neonatal Analyzer (Unity Scientific, Brookfield, CT)</a:t>
            </a:r>
          </a:p>
          <a:p>
            <a:pPr>
              <a:spcBef>
                <a:spcPts val="0"/>
              </a:spcBef>
            </a:pPr>
            <a:r>
              <a:rPr lang="en-US" sz="2400" b="1" dirty="0"/>
              <a:t>Yearly calibration by the company </a:t>
            </a:r>
          </a:p>
          <a:p>
            <a:pPr>
              <a:spcBef>
                <a:spcPts val="0"/>
              </a:spcBef>
            </a:pPr>
            <a:r>
              <a:rPr lang="en-US" sz="2400" b="1" dirty="0"/>
              <a:t>To improve accuracy and precision (</a:t>
            </a:r>
            <a:r>
              <a:rPr lang="en-US" sz="2400" b="1" dirty="0" err="1"/>
              <a:t>Fusch</a:t>
            </a:r>
            <a:r>
              <a:rPr lang="en-US" sz="2400" b="1" dirty="0"/>
              <a:t> 2015): Calibration every 6 mon for bias and slope against bench laboratory measurements on 10 samples from Ohio Human Milk Bank</a:t>
            </a:r>
          </a:p>
          <a:p>
            <a:pPr>
              <a:spcBef>
                <a:spcPts val="0"/>
              </a:spcBef>
            </a:pPr>
            <a:r>
              <a:rPr lang="en-US" sz="2400" b="1" dirty="0"/>
              <a:t>In triplicate or duplicate</a:t>
            </a:r>
            <a:endParaRPr lang="en-US" sz="2400" b="1" strike="sngStrike" dirty="0"/>
          </a:p>
          <a:p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Supplementation:</a:t>
            </a:r>
          </a:p>
          <a:p>
            <a:pPr>
              <a:spcBef>
                <a:spcPts val="0"/>
              </a:spcBef>
            </a:pPr>
            <a:r>
              <a:rPr lang="en-US" sz="2400" b="1" dirty="0" err="1"/>
              <a:t>Microlipid</a:t>
            </a:r>
            <a:r>
              <a:rPr lang="en-US" sz="2400" b="1" dirty="0"/>
              <a:t> (safflower oil) to 3.2 gm/100 ml </a:t>
            </a:r>
          </a:p>
          <a:p>
            <a:pPr>
              <a:spcBef>
                <a:spcPts val="0"/>
              </a:spcBef>
            </a:pPr>
            <a:r>
              <a:rPr lang="en-US" sz="2400" b="1" dirty="0" err="1"/>
              <a:t>Beneprotein</a:t>
            </a:r>
            <a:r>
              <a:rPr lang="en-US" sz="2400" b="1" dirty="0"/>
              <a:t> to 1.16 gm/100 ml</a:t>
            </a:r>
          </a:p>
          <a:p>
            <a:pPr>
              <a:spcBef>
                <a:spcPts val="0"/>
              </a:spcBef>
            </a:pPr>
            <a:r>
              <a:rPr lang="en-US" sz="2400" b="1" dirty="0" err="1"/>
              <a:t>Polycal</a:t>
            </a:r>
            <a:r>
              <a:rPr lang="en-US" sz="2400" b="1" dirty="0"/>
              <a:t> to 7.8 gm/100 ml</a:t>
            </a:r>
          </a:p>
        </p:txBody>
      </p:sp>
    </p:spTree>
    <p:extLst>
      <p:ext uri="{BB962C8B-B14F-4D97-AF65-F5344CB8AC3E}">
        <p14:creationId xmlns:p14="http://schemas.microsoft.com/office/powerpoint/2010/main" val="391591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3D66D427380849A72AAB5A512FC762" ma:contentTypeVersion="19" ma:contentTypeDescription="Create a new document." ma:contentTypeScope="" ma:versionID="8d400181eb0a1787d3595a0c0785ecf9">
  <xsd:schema xmlns:xsd="http://www.w3.org/2001/XMLSchema" xmlns:xs="http://www.w3.org/2001/XMLSchema" xmlns:p="http://schemas.microsoft.com/office/2006/metadata/properties" xmlns:ns1="http://schemas.microsoft.com/sharepoint/v3" xmlns:ns2="b6f4c3ea-7bff-4f99-bae1-b1b8c2dccab7" targetNamespace="http://schemas.microsoft.com/office/2006/metadata/properties" ma:root="true" ma:fieldsID="355f8def7dc6249434d070e44a25c659" ns1:_="" ns2:_="">
    <xsd:import namespace="http://schemas.microsoft.com/sharepoint/v3"/>
    <xsd:import namespace="b6f4c3ea-7bff-4f99-bae1-b1b8c2dccab7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f4c3ea-7bff-4f99-bae1-b1b8c2dcca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84667C-2DF1-4B90-98B5-ECF7624FE0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A4839C-94DF-4DEF-97D4-36E3E655D1B3}">
  <ds:schemaRefs>
    <ds:schemaRef ds:uri="http://schemas.microsoft.com/office/2006/metadata/properties"/>
    <ds:schemaRef ds:uri="http://schemas.microsoft.com/office/2006/documentManagement/types"/>
    <ds:schemaRef ds:uri="b6f4c3ea-7bff-4f99-bae1-b1b8c2dccab7"/>
    <ds:schemaRef ds:uri="http://schemas.microsoft.com/sharepoint/v3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65A90D7-7C8D-4EF9-A82B-4F2339BFF3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6f4c3ea-7bff-4f99-bae1-b1b8c2dcca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1650</TotalTime>
  <Words>2678</Words>
  <Application>Microsoft Macintosh PowerPoint</Application>
  <PresentationFormat>On-screen Show (4:3)</PresentationFormat>
  <Paragraphs>482</Paragraphs>
  <Slides>30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Wingdings</vt:lpstr>
      <vt:lpstr>Office Theme</vt:lpstr>
      <vt:lpstr>Optimizing Individual Nutrition  in Preterm Infants:  Randomized Clinical Trial (RCT)</vt:lpstr>
      <vt:lpstr>Disclosure Statement</vt:lpstr>
      <vt:lpstr>Background</vt:lpstr>
      <vt:lpstr>Primary Objective (in PICO Format: Patients, Intervention, Comparison, Outcome)</vt:lpstr>
      <vt:lpstr>Objectives (cont’d)</vt:lpstr>
      <vt:lpstr>Design</vt:lpstr>
      <vt:lpstr>Patient Population</vt:lpstr>
      <vt:lpstr>Intervention</vt:lpstr>
      <vt:lpstr>Measurements of Breast Milk Nutrients  and Supplementation</vt:lpstr>
      <vt:lpstr>Outcomes Measured at Endpoint  (36 wks Postmenstrual Age or Discharge)</vt:lpstr>
      <vt:lpstr>Statistics and Sample Size</vt:lpstr>
      <vt:lpstr>Approval and Safety</vt:lpstr>
      <vt:lpstr>PowerPoint Presentation</vt:lpstr>
      <vt:lpstr>Baseline Neonatal Characteristics</vt:lpstr>
      <vt:lpstr>Growth Assessment at Endpoint</vt:lpstr>
      <vt:lpstr>Biochemical Values</vt:lpstr>
      <vt:lpstr>Adverse Events and Co-morbidity</vt:lpstr>
      <vt:lpstr>Conclusions</vt:lpstr>
      <vt:lpstr>Limitations and Speculation</vt:lpstr>
      <vt:lpstr>Limitations and Speculation (cont’d)</vt:lpstr>
      <vt:lpstr>     All Parkland dietitians and formula technicians who participated in this study  Dr. Holbein (NCATS UL1TR001105)  </vt:lpstr>
      <vt:lpstr>Hypotheses</vt:lpstr>
      <vt:lpstr>RCTs: Optimizing Breast Milk Fortification</vt:lpstr>
      <vt:lpstr>Human Milk Variability</vt:lpstr>
      <vt:lpstr>RCTs: Individualizing Breast Milk Fortification</vt:lpstr>
      <vt:lpstr>RCTs: Individualizing Breast Milk Fortification</vt:lpstr>
      <vt:lpstr>DSMC: Adverse Events</vt:lpstr>
      <vt:lpstr>DSMC: Stopping Rules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107</cp:revision>
  <dcterms:created xsi:type="dcterms:W3CDTF">2019-03-27T18:14:20Z</dcterms:created>
  <dcterms:modified xsi:type="dcterms:W3CDTF">2019-04-28T19:41:17Z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0x010100253D66D427380849A72AAB5A512FC762</vt:lpwstr>
  </property>
</Properties>
</file>